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4"/>
    <p:sldMasterId id="2147483692" r:id="rId5"/>
  </p:sldMasterIdLst>
  <p:notesMasterIdLst>
    <p:notesMasterId r:id="rId23"/>
  </p:notesMasterIdLst>
  <p:sldIdLst>
    <p:sldId id="2145706048" r:id="rId6"/>
    <p:sldId id="2145705985" r:id="rId7"/>
    <p:sldId id="2145706050" r:id="rId8"/>
    <p:sldId id="2145706043" r:id="rId9"/>
    <p:sldId id="2145706051" r:id="rId10"/>
    <p:sldId id="2145706052" r:id="rId11"/>
    <p:sldId id="2145706053" r:id="rId12"/>
    <p:sldId id="2145706054" r:id="rId13"/>
    <p:sldId id="2145706055" r:id="rId14"/>
    <p:sldId id="2145706031" r:id="rId15"/>
    <p:sldId id="2145706056" r:id="rId16"/>
    <p:sldId id="2145706057" r:id="rId17"/>
    <p:sldId id="2145706058" r:id="rId18"/>
    <p:sldId id="2145706059" r:id="rId19"/>
    <p:sldId id="2145706044" r:id="rId20"/>
    <p:sldId id="2145706046" r:id="rId21"/>
    <p:sldId id="2145706047" r:id="rId22"/>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avner, Bill" initials="HB" lastIdx="1" clrIdx="0">
    <p:extLst>
      <p:ext uri="{19B8F6BF-5375-455C-9EA6-DF929625EA0E}">
        <p15:presenceInfo xmlns:p15="http://schemas.microsoft.com/office/powerpoint/2012/main" userId="S::Bill.Heavner@sbdinc.com::c808ed34-ac71-4abc-9db8-3ce8e840f9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20A"/>
    <a:srgbClr val="26417E"/>
    <a:srgbClr val="003366"/>
    <a:srgbClr val="787878"/>
    <a:srgbClr val="CBCBCB"/>
    <a:srgbClr val="002060"/>
    <a:srgbClr val="F2F2F2"/>
    <a:srgbClr val="D9D9D9"/>
    <a:srgbClr val="4472C4"/>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5056" autoAdjust="0"/>
  </p:normalViewPr>
  <p:slideViewPr>
    <p:cSldViewPr snapToGrid="0">
      <p:cViewPr varScale="1">
        <p:scale>
          <a:sx n="107" d="100"/>
          <a:sy n="107" d="100"/>
        </p:scale>
        <p:origin x="7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2E8B515F-3C27-405C-AC09-D777EDEF8182}" type="datetimeFigureOut">
              <a:rPr lang="en-US" smtClean="0"/>
              <a:t>9/15/2021</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49CD51B1-6087-4891-86C2-8C264C4DC3D9}" type="slidenum">
              <a:rPr lang="en-US" smtClean="0"/>
              <a:t>‹#›</a:t>
            </a:fld>
            <a:endParaRPr lang="en-US"/>
          </a:p>
        </p:txBody>
      </p:sp>
    </p:spTree>
    <p:extLst>
      <p:ext uri="{BB962C8B-B14F-4D97-AF65-F5344CB8AC3E}">
        <p14:creationId xmlns:p14="http://schemas.microsoft.com/office/powerpoint/2010/main" val="1526615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OM Multiplier</a:t>
            </a:r>
          </a:p>
          <a:p>
            <a:r>
              <a:rPr lang="en-US" dirty="0"/>
              <a:t>Top Right _&gt; FY 20, 2H 20, FY ‘21 rows</a:t>
            </a:r>
          </a:p>
          <a:p>
            <a:r>
              <a:rPr lang="en-US" dirty="0"/>
              <a:t>Columns AGM, SGA, OM Rate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871B6F-7CD9-471B-9262-E1C762FE94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37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CD51B1-6087-4891-86C2-8C264C4DC3D9}" type="slidenum">
              <a:rPr lang="en-US" smtClean="0"/>
              <a:t>15</a:t>
            </a:fld>
            <a:endParaRPr lang="en-US"/>
          </a:p>
        </p:txBody>
      </p:sp>
    </p:spTree>
    <p:extLst>
      <p:ext uri="{BB962C8B-B14F-4D97-AF65-F5344CB8AC3E}">
        <p14:creationId xmlns:p14="http://schemas.microsoft.com/office/powerpoint/2010/main" val="2495627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CD51B1-6087-4891-86C2-8C264C4DC3D9}" type="slidenum">
              <a:rPr lang="en-US" smtClean="0"/>
              <a:t>16</a:t>
            </a:fld>
            <a:endParaRPr lang="en-US"/>
          </a:p>
        </p:txBody>
      </p:sp>
    </p:spTree>
    <p:extLst>
      <p:ext uri="{BB962C8B-B14F-4D97-AF65-F5344CB8AC3E}">
        <p14:creationId xmlns:p14="http://schemas.microsoft.com/office/powerpoint/2010/main" val="2823707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CD51B1-6087-4891-86C2-8C264C4DC3D9}" type="slidenum">
              <a:rPr lang="en-US" smtClean="0"/>
              <a:t>17</a:t>
            </a:fld>
            <a:endParaRPr lang="en-US"/>
          </a:p>
        </p:txBody>
      </p:sp>
    </p:spTree>
    <p:extLst>
      <p:ext uri="{BB962C8B-B14F-4D97-AF65-F5344CB8AC3E}">
        <p14:creationId xmlns:p14="http://schemas.microsoft.com/office/powerpoint/2010/main" val="34768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63421-2B8B-4353-B634-2E3ACC1435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6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extLst>
      <p:ext uri="{BB962C8B-B14F-4D97-AF65-F5344CB8AC3E}">
        <p14:creationId xmlns:p14="http://schemas.microsoft.com/office/powerpoint/2010/main" val="4024042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63421-2B8B-4353-B634-2E3ACC1435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428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sz="800" b="0"/>
            </a:lvl1pPr>
          </a:lstStyle>
          <a:p>
            <a:fld id="{D4348F35-18D3-41DB-BC3D-8BA142A4D559}" type="slidenum">
              <a:rPr lang="en-US" smtClean="0">
                <a:solidFill>
                  <a:srgbClr val="000000"/>
                </a:solidFill>
                <a:ea typeface="ＭＳ Ｐゴシック" pitchFamily="1" charset="-128"/>
              </a:rPr>
              <a:pPr/>
              <a:t>‹#›</a:t>
            </a:fld>
            <a:endParaRPr lang="en-US" dirty="0">
              <a:solidFill>
                <a:srgbClr val="000000"/>
              </a:solidFill>
              <a:ea typeface="ＭＳ Ｐゴシック" pitchFamily="1" charset="-128"/>
            </a:endParaRPr>
          </a:p>
        </p:txBody>
      </p:sp>
      <p:sp>
        <p:nvSpPr>
          <p:cNvPr id="4" name="Footer Placeholder 3">
            <a:extLst>
              <a:ext uri="{FF2B5EF4-FFF2-40B4-BE49-F238E27FC236}">
                <a16:creationId xmlns:a16="http://schemas.microsoft.com/office/drawing/2014/main" id="{9D29DF57-1FC5-4AEE-8773-8AA42E601060}"/>
              </a:ext>
            </a:extLst>
          </p:cNvPr>
          <p:cNvSpPr>
            <a:spLocks noGrp="1"/>
          </p:cNvSpPr>
          <p:nvPr>
            <p:ph type="ftr" sz="quarter" idx="3"/>
          </p:nvPr>
        </p:nvSpPr>
        <p:spPr>
          <a:xfrm>
            <a:off x="7315200" y="6466840"/>
            <a:ext cx="3878053" cy="335160"/>
          </a:xfrm>
          <a:prstGeom prst="rect">
            <a:avLst/>
          </a:prstGeom>
        </p:spPr>
        <p:txBody>
          <a:bodyPr/>
          <a:lstStyle>
            <a:lvl1pPr algn="r">
              <a:defRPr sz="900">
                <a:latin typeface="+mj-lt"/>
                <a:cs typeface="Calibri" panose="020F0502020204030204" pitchFamily="34" charset="0"/>
              </a:defRPr>
            </a:lvl1pPr>
          </a:lstStyle>
          <a:p>
            <a:pPr>
              <a:defRPr/>
            </a:pPr>
            <a:r>
              <a:rPr lang="en-US" dirty="0">
                <a:solidFill>
                  <a:srgbClr val="000000"/>
                </a:solidFill>
                <a:ea typeface="ＭＳ Ｐゴシック" pitchFamily="1" charset="-128"/>
              </a:rPr>
              <a:t>Day 5 Close Review – February 15, 2021</a:t>
            </a:r>
          </a:p>
        </p:txBody>
      </p:sp>
    </p:spTree>
    <p:extLst>
      <p:ext uri="{BB962C8B-B14F-4D97-AF65-F5344CB8AC3E}">
        <p14:creationId xmlns:p14="http://schemas.microsoft.com/office/powerpoint/2010/main" val="19631507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Content 1">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BF29CCA0-75BC-F646-97E5-56E05AC21007}"/>
              </a:ext>
            </a:extLst>
          </p:cNvPr>
          <p:cNvSpPr>
            <a:spLocks noGrp="1"/>
          </p:cNvSpPr>
          <p:nvPr>
            <p:ph type="sldNum" sz="quarter" idx="12"/>
          </p:nvPr>
        </p:nvSpPr>
        <p:spPr>
          <a:xfrm>
            <a:off x="11516810" y="6505336"/>
            <a:ext cx="478121" cy="365125"/>
          </a:xfrm>
          <a:prstGeom prst="rect">
            <a:avLst/>
          </a:prstGeom>
        </p:spPr>
        <p:txBody>
          <a:bodyPr/>
          <a:lstStyle>
            <a:lvl1pPr>
              <a:defRPr sz="900" b="1">
                <a:solidFill>
                  <a:schemeClr val="tx1"/>
                </a:solidFill>
                <a:latin typeface="Arial" panose="020B0604020202020204" pitchFamily="34" charset="0"/>
                <a:cs typeface="Arial" panose="020B0604020202020204" pitchFamily="34" charset="0"/>
              </a:defRPr>
            </a:lvl1pPr>
          </a:lstStyle>
          <a:p>
            <a:fld id="{A96879BE-5F1F-7A41-8544-C67116103DC3}" type="slidenum">
              <a:rPr lang="en-US" smtClean="0"/>
              <a:pPr/>
              <a:t>‹#›</a:t>
            </a:fld>
            <a:endParaRPr lang="en-US" dirty="0"/>
          </a:p>
        </p:txBody>
      </p:sp>
      <p:sp>
        <p:nvSpPr>
          <p:cNvPr id="8" name="Rectangle 7">
            <a:extLst>
              <a:ext uri="{FF2B5EF4-FFF2-40B4-BE49-F238E27FC236}">
                <a16:creationId xmlns:a16="http://schemas.microsoft.com/office/drawing/2014/main" id="{4CB10279-DBF1-614D-8557-8DCFA01F9686}"/>
              </a:ext>
            </a:extLst>
          </p:cNvPr>
          <p:cNvSpPr/>
          <p:nvPr userDrawn="1"/>
        </p:nvSpPr>
        <p:spPr>
          <a:xfrm rot="10800000">
            <a:off x="-5" y="6794679"/>
            <a:ext cx="1219200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noFill/>
            </a:endParaRPr>
          </a:p>
        </p:txBody>
      </p:sp>
      <p:sp>
        <p:nvSpPr>
          <p:cNvPr id="12" name="Content Placeholder 2">
            <a:extLst>
              <a:ext uri="{FF2B5EF4-FFF2-40B4-BE49-F238E27FC236}">
                <a16:creationId xmlns:a16="http://schemas.microsoft.com/office/drawing/2014/main" id="{40972100-6C2F-49A3-9A82-2DB719572907}"/>
              </a:ext>
            </a:extLst>
          </p:cNvPr>
          <p:cNvSpPr>
            <a:spLocks noGrp="1"/>
          </p:cNvSpPr>
          <p:nvPr>
            <p:ph sz="quarter" idx="14"/>
          </p:nvPr>
        </p:nvSpPr>
        <p:spPr>
          <a:xfrm>
            <a:off x="515456" y="1041220"/>
            <a:ext cx="11374437" cy="5037137"/>
          </a:xfrm>
          <a:prstGeom prst="rect">
            <a:avLst/>
          </a:prstGeom>
        </p:spPr>
        <p:txBody>
          <a:bodyPr/>
          <a:lstStyle>
            <a:lvl1pPr>
              <a:defRPr>
                <a:latin typeface="Arial" panose="020B0604020202020204" pitchFamily="34" charset="0"/>
                <a:cs typeface="Arial" panose="020B0604020202020204" pitchFamily="34" charset="0"/>
              </a:defRPr>
            </a:lvl1pPr>
            <a:lvl2pPr marL="457189" indent="-228594">
              <a:buFont typeface="Courier New" panose="02070309020205020404" pitchFamily="49" charset="0"/>
              <a:buChar char="­"/>
              <a:defRPr>
                <a:latin typeface="Arial" panose="020B0604020202020204" pitchFamily="34" charset="0"/>
                <a:cs typeface="Arial" panose="020B0604020202020204" pitchFamily="34" charset="0"/>
              </a:defRPr>
            </a:lvl2pPr>
            <a:lvl3pPr marL="742932" indent="-228594" defTabSz="857229">
              <a:defRPr>
                <a:latin typeface="Arial" panose="020B0604020202020204" pitchFamily="34" charset="0"/>
                <a:cs typeface="Arial" panose="020B0604020202020204" pitchFamily="34" charset="0"/>
              </a:defRPr>
            </a:lvl3pPr>
            <a:lvl4pPr marL="1028674" indent="-228594">
              <a:buFont typeface="Courier New" panose="02070309020205020404" pitchFamily="49" charset="0"/>
              <a:buChar char="­"/>
              <a:defRPr>
                <a:latin typeface="Arial" panose="020B0604020202020204" pitchFamily="34" charset="0"/>
                <a:cs typeface="Arial" panose="020B0604020202020204" pitchFamily="34" charset="0"/>
              </a:defRPr>
            </a:lvl4pPr>
            <a:lvl5pPr marL="1257269" indent="-228594">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9A2F4E13-E46E-49DF-B2D1-DA223CE86ACF}"/>
              </a:ext>
            </a:extLst>
          </p:cNvPr>
          <p:cNvSpPr>
            <a:spLocks noGrp="1"/>
          </p:cNvSpPr>
          <p:nvPr>
            <p:ph type="title" hasCustomPrompt="1"/>
          </p:nvPr>
        </p:nvSpPr>
        <p:spPr>
          <a:xfrm>
            <a:off x="1308495" y="136521"/>
            <a:ext cx="10689928" cy="518266"/>
          </a:xfrm>
          <a:prstGeom prst="rect">
            <a:avLst/>
          </a:prstGeom>
        </p:spPr>
        <p:txBody>
          <a:bodyPr>
            <a:noAutofit/>
          </a:bodyPr>
          <a:lstStyle>
            <a:lvl1pPr>
              <a:defRPr sz="3000" b="1" i="0">
                <a:latin typeface="Calibri" panose="020F0502020204030204" pitchFamily="34" charset="0"/>
                <a:cs typeface="Calibri" panose="020F0502020204030204" pitchFamily="34" charset="0"/>
              </a:defRPr>
            </a:lvl1pPr>
          </a:lstStyle>
          <a:p>
            <a:r>
              <a:rPr lang="en-US" dirty="0"/>
              <a:t>Headings, Arial Black 28</a:t>
            </a:r>
          </a:p>
        </p:txBody>
      </p:sp>
    </p:spTree>
    <p:extLst>
      <p:ext uri="{BB962C8B-B14F-4D97-AF65-F5344CB8AC3E}">
        <p14:creationId xmlns:p14="http://schemas.microsoft.com/office/powerpoint/2010/main" val="3733871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073971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3_Cover_Photo">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person, building, outdoor, person&#10;&#10;Description automatically generated">
            <a:extLst>
              <a:ext uri="{FF2B5EF4-FFF2-40B4-BE49-F238E27FC236}">
                <a16:creationId xmlns:a16="http://schemas.microsoft.com/office/drawing/2014/main" id="{B61854A0-4A3C-4219-AF72-1611E2A846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658350" cy="6858001"/>
          </a:xfrm>
          <a:prstGeom prst="rect">
            <a:avLst/>
          </a:prstGeom>
        </p:spPr>
      </p:pic>
      <p:cxnSp>
        <p:nvCxnSpPr>
          <p:cNvPr id="4" name="Straight Connector 3"/>
          <p:cNvCxnSpPr/>
          <p:nvPr userDrawn="1"/>
        </p:nvCxnSpPr>
        <p:spPr bwMode="gray">
          <a:xfrm flipV="1">
            <a:off x="4383932" y="-181583"/>
            <a:ext cx="4020765" cy="7142264"/>
          </a:xfrm>
          <a:prstGeom prst="line">
            <a:avLst/>
          </a:prstGeom>
          <a:solidFill>
            <a:schemeClr val="accent1"/>
          </a:solidFill>
          <a:ln w="38100" cap="flat" cmpd="sng" algn="ctr">
            <a:solidFill>
              <a:schemeClr val="bg1">
                <a:lumMod val="85000"/>
                <a:lumOff val="15000"/>
              </a:schemeClr>
            </a:solidFill>
            <a:prstDash val="solid"/>
            <a:round/>
            <a:headEnd type="none" w="med" len="med"/>
            <a:tailEnd type="none" w="med" len="med"/>
          </a:ln>
          <a:effectLst/>
        </p:spPr>
      </p:cxn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7" y="5183017"/>
            <a:ext cx="3779559" cy="596504"/>
          </a:xfrm>
          <a:prstGeom prst="rect">
            <a:avLst/>
          </a:prstGeom>
        </p:spPr>
      </p:pic>
      <p:sp>
        <p:nvSpPr>
          <p:cNvPr id="6" name="Freeform 5"/>
          <p:cNvSpPr/>
          <p:nvPr userDrawn="1"/>
        </p:nvSpPr>
        <p:spPr bwMode="gray">
          <a:xfrm>
            <a:off x="4444650" y="4"/>
            <a:ext cx="7987863" cy="6858359"/>
          </a:xfrm>
          <a:custGeom>
            <a:avLst/>
            <a:gdLst>
              <a:gd name="connsiteX0" fmla="*/ 2885090 w 5990897"/>
              <a:gd name="connsiteY0" fmla="*/ 0 h 5186856"/>
              <a:gd name="connsiteX1" fmla="*/ 0 w 5990897"/>
              <a:gd name="connsiteY1" fmla="*/ 5186856 h 5186856"/>
              <a:gd name="connsiteX2" fmla="*/ 5990897 w 5990897"/>
              <a:gd name="connsiteY2" fmla="*/ 5186856 h 5186856"/>
              <a:gd name="connsiteX3" fmla="*/ 5990897 w 5990897"/>
              <a:gd name="connsiteY3" fmla="*/ 15766 h 5186856"/>
              <a:gd name="connsiteX4" fmla="*/ 2885090 w 5990897"/>
              <a:gd name="connsiteY4" fmla="*/ 0 h 5186856"/>
              <a:gd name="connsiteX0" fmla="*/ 2885090 w 5990897"/>
              <a:gd name="connsiteY0" fmla="*/ 271 h 5187127"/>
              <a:gd name="connsiteX1" fmla="*/ 0 w 5990897"/>
              <a:gd name="connsiteY1" fmla="*/ 5187127 h 5187127"/>
              <a:gd name="connsiteX2" fmla="*/ 5990897 w 5990897"/>
              <a:gd name="connsiteY2" fmla="*/ 5187127 h 5187127"/>
              <a:gd name="connsiteX3" fmla="*/ 5990897 w 5990897"/>
              <a:gd name="connsiteY3" fmla="*/ 0 h 5187127"/>
              <a:gd name="connsiteX4" fmla="*/ 2885090 w 5990897"/>
              <a:gd name="connsiteY4" fmla="*/ 271 h 5187127"/>
              <a:gd name="connsiteX0" fmla="*/ 2885090 w 5990897"/>
              <a:gd name="connsiteY0" fmla="*/ 271 h 5187127"/>
              <a:gd name="connsiteX1" fmla="*/ 0 w 5990897"/>
              <a:gd name="connsiteY1" fmla="*/ 5187127 h 5187127"/>
              <a:gd name="connsiteX2" fmla="*/ 5974994 w 5990897"/>
              <a:gd name="connsiteY2" fmla="*/ 5187127 h 5187127"/>
              <a:gd name="connsiteX3" fmla="*/ 5990897 w 5990897"/>
              <a:gd name="connsiteY3" fmla="*/ 0 h 5187127"/>
              <a:gd name="connsiteX4" fmla="*/ 2885090 w 5990897"/>
              <a:gd name="connsiteY4" fmla="*/ 271 h 518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0897" h="5187127">
                <a:moveTo>
                  <a:pt x="2885090" y="271"/>
                </a:moveTo>
                <a:lnTo>
                  <a:pt x="0" y="5187127"/>
                </a:lnTo>
                <a:lnTo>
                  <a:pt x="5974994" y="5187127"/>
                </a:lnTo>
                <a:lnTo>
                  <a:pt x="5990897" y="0"/>
                </a:lnTo>
                <a:lnTo>
                  <a:pt x="2885090" y="271"/>
                </a:lnTo>
                <a:close/>
              </a:path>
            </a:pathLst>
          </a:custGeom>
          <a:solidFill>
            <a:schemeClr val="tx1">
              <a:lumMod val="50000"/>
            </a:schemeClr>
          </a:solidFill>
          <a:ln w="9525" cap="flat" cmpd="sng" algn="ctr">
            <a:noFill/>
            <a:prstDash val="solid"/>
            <a:roun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defTabSz="914310" eaLnBrk="0" fontAlgn="base" hangingPunct="0">
              <a:spcBef>
                <a:spcPct val="0"/>
              </a:spcBef>
              <a:spcAft>
                <a:spcPct val="0"/>
              </a:spcAft>
            </a:pPr>
            <a:endParaRPr lang="en-US" sz="2400" dirty="0">
              <a:solidFill>
                <a:srgbClr val="000000"/>
              </a:solidFill>
              <a:latin typeface="Times" charset="0"/>
            </a:endParaRPr>
          </a:p>
        </p:txBody>
      </p:sp>
    </p:spTree>
    <p:extLst>
      <p:ext uri="{BB962C8B-B14F-4D97-AF65-F5344CB8AC3E}">
        <p14:creationId xmlns:p14="http://schemas.microsoft.com/office/powerpoint/2010/main" val="2983248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Cover_Photo">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bwMode="gray">
          <a:xfrm flipV="1">
            <a:off x="4383932" y="-181583"/>
            <a:ext cx="4020765" cy="7142264"/>
          </a:xfrm>
          <a:prstGeom prst="line">
            <a:avLst/>
          </a:prstGeom>
          <a:solidFill>
            <a:schemeClr val="accent1"/>
          </a:solidFill>
          <a:ln w="38100" cap="flat" cmpd="sng" algn="ctr">
            <a:solidFill>
              <a:schemeClr val="bg1">
                <a:lumMod val="85000"/>
                <a:lumOff val="15000"/>
              </a:schemeClr>
            </a:solidFill>
            <a:prstDash val="solid"/>
            <a:round/>
            <a:headEnd type="none" w="med" len="med"/>
            <a:tailEnd type="none" w="med" len="med"/>
          </a:ln>
          <a:effectLst/>
        </p:spPr>
      </p:cxnSp>
      <p:pic>
        <p:nvPicPr>
          <p:cNvPr id="3" name="Picture 2" descr="A picture containing indoor, sitting, table, large&#10;&#10;Description automatically generated">
            <a:extLst>
              <a:ext uri="{FF2B5EF4-FFF2-40B4-BE49-F238E27FC236}">
                <a16:creationId xmlns:a16="http://schemas.microsoft.com/office/drawing/2014/main" id="{907BF12B-924F-4B46-B5E8-DF396043B6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2"/>
            <a:ext cx="8486775" cy="6858358"/>
          </a:xfrm>
          <a:prstGeom prst="rect">
            <a:avLst/>
          </a:prstGeom>
        </p:spPr>
      </p:pic>
      <p:sp>
        <p:nvSpPr>
          <p:cNvPr id="6" name="Freeform 5"/>
          <p:cNvSpPr/>
          <p:nvPr userDrawn="1"/>
        </p:nvSpPr>
        <p:spPr bwMode="gray">
          <a:xfrm>
            <a:off x="4444650" y="4"/>
            <a:ext cx="7987863" cy="6858359"/>
          </a:xfrm>
          <a:custGeom>
            <a:avLst/>
            <a:gdLst>
              <a:gd name="connsiteX0" fmla="*/ 2885090 w 5990897"/>
              <a:gd name="connsiteY0" fmla="*/ 0 h 5186856"/>
              <a:gd name="connsiteX1" fmla="*/ 0 w 5990897"/>
              <a:gd name="connsiteY1" fmla="*/ 5186856 h 5186856"/>
              <a:gd name="connsiteX2" fmla="*/ 5990897 w 5990897"/>
              <a:gd name="connsiteY2" fmla="*/ 5186856 h 5186856"/>
              <a:gd name="connsiteX3" fmla="*/ 5990897 w 5990897"/>
              <a:gd name="connsiteY3" fmla="*/ 15766 h 5186856"/>
              <a:gd name="connsiteX4" fmla="*/ 2885090 w 5990897"/>
              <a:gd name="connsiteY4" fmla="*/ 0 h 5186856"/>
              <a:gd name="connsiteX0" fmla="*/ 2885090 w 5990897"/>
              <a:gd name="connsiteY0" fmla="*/ 271 h 5187127"/>
              <a:gd name="connsiteX1" fmla="*/ 0 w 5990897"/>
              <a:gd name="connsiteY1" fmla="*/ 5187127 h 5187127"/>
              <a:gd name="connsiteX2" fmla="*/ 5990897 w 5990897"/>
              <a:gd name="connsiteY2" fmla="*/ 5187127 h 5187127"/>
              <a:gd name="connsiteX3" fmla="*/ 5990897 w 5990897"/>
              <a:gd name="connsiteY3" fmla="*/ 0 h 5187127"/>
              <a:gd name="connsiteX4" fmla="*/ 2885090 w 5990897"/>
              <a:gd name="connsiteY4" fmla="*/ 271 h 5187127"/>
              <a:gd name="connsiteX0" fmla="*/ 2885090 w 5990897"/>
              <a:gd name="connsiteY0" fmla="*/ 271 h 5187127"/>
              <a:gd name="connsiteX1" fmla="*/ 0 w 5990897"/>
              <a:gd name="connsiteY1" fmla="*/ 5187127 h 5187127"/>
              <a:gd name="connsiteX2" fmla="*/ 5974994 w 5990897"/>
              <a:gd name="connsiteY2" fmla="*/ 5187127 h 5187127"/>
              <a:gd name="connsiteX3" fmla="*/ 5990897 w 5990897"/>
              <a:gd name="connsiteY3" fmla="*/ 0 h 5187127"/>
              <a:gd name="connsiteX4" fmla="*/ 2885090 w 5990897"/>
              <a:gd name="connsiteY4" fmla="*/ 271 h 518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0897" h="5187127">
                <a:moveTo>
                  <a:pt x="2885090" y="271"/>
                </a:moveTo>
                <a:lnTo>
                  <a:pt x="0" y="5187127"/>
                </a:lnTo>
                <a:lnTo>
                  <a:pt x="5974994" y="5187127"/>
                </a:lnTo>
                <a:lnTo>
                  <a:pt x="5990897" y="0"/>
                </a:lnTo>
                <a:lnTo>
                  <a:pt x="2885090" y="271"/>
                </a:lnTo>
                <a:close/>
              </a:path>
            </a:pathLst>
          </a:custGeom>
          <a:solidFill>
            <a:schemeClr val="tx1">
              <a:lumMod val="50000"/>
            </a:schemeClr>
          </a:solidFill>
          <a:ln w="9525" cap="flat" cmpd="sng" algn="ctr">
            <a:noFill/>
            <a:prstDash val="solid"/>
            <a:roun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l" defTabSz="91431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charset="0"/>
              <a:ea typeface="+mn-ea"/>
              <a:cs typeface="+mn-cs"/>
            </a:endParaRPr>
          </a:p>
        </p:txBody>
      </p:sp>
      <p:pic>
        <p:nvPicPr>
          <p:cNvPr id="8" name="Picture 7">
            <a:extLst>
              <a:ext uri="{FF2B5EF4-FFF2-40B4-BE49-F238E27FC236}">
                <a16:creationId xmlns:a16="http://schemas.microsoft.com/office/drawing/2014/main" id="{6A6764D0-A7CC-42AE-971B-19BBA3D468A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1549" r="45732" b="1142"/>
          <a:stretch/>
        </p:blipFill>
        <p:spPr>
          <a:xfrm>
            <a:off x="7000875" y="0"/>
            <a:ext cx="5431638" cy="68580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0" y="0"/>
            <a:ext cx="3779559" cy="596504"/>
          </a:xfrm>
          <a:prstGeom prst="rect">
            <a:avLst/>
          </a:prstGeom>
        </p:spPr>
      </p:pic>
      <p:pic>
        <p:nvPicPr>
          <p:cNvPr id="10" name="Picture 9">
            <a:extLst>
              <a:ext uri="{FF2B5EF4-FFF2-40B4-BE49-F238E27FC236}">
                <a16:creationId xmlns:a16="http://schemas.microsoft.com/office/drawing/2014/main" id="{261EC23F-41E3-430C-A120-962B9A339ED3}"/>
              </a:ext>
            </a:extLst>
          </p:cNvPr>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15360" y="1577974"/>
            <a:ext cx="2876550" cy="822325"/>
          </a:xfrm>
          <a:prstGeom prst="rect">
            <a:avLst/>
          </a:prstGeom>
          <a:noFill/>
          <a:ln>
            <a:noFill/>
          </a:ln>
        </p:spPr>
      </p:pic>
    </p:spTree>
    <p:extLst>
      <p:ext uri="{BB962C8B-B14F-4D97-AF65-F5344CB8AC3E}">
        <p14:creationId xmlns:p14="http://schemas.microsoft.com/office/powerpoint/2010/main" val="2202159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Cover_Photo">
    <p:bg>
      <p:bgPr>
        <a:solidFill>
          <a:schemeClr val="bg2"/>
        </a:solidFill>
        <a:effectLst/>
      </p:bgPr>
    </p:bg>
    <p:spTree>
      <p:nvGrpSpPr>
        <p:cNvPr id="1" name=""/>
        <p:cNvGrpSpPr/>
        <p:nvPr/>
      </p:nvGrpSpPr>
      <p:grpSpPr>
        <a:xfrm>
          <a:off x="0" y="0"/>
          <a:ext cx="0" cy="0"/>
          <a:chOff x="0" y="0"/>
          <a:chExt cx="0" cy="0"/>
        </a:xfrm>
      </p:grpSpPr>
      <p:pic>
        <p:nvPicPr>
          <p:cNvPr id="5" name="Picture 4" descr="A person standing next to a body of water&#10;&#10;Description automatically generated">
            <a:extLst>
              <a:ext uri="{FF2B5EF4-FFF2-40B4-BE49-F238E27FC236}">
                <a16:creationId xmlns:a16="http://schemas.microsoft.com/office/drawing/2014/main" id="{2A431B59-8F62-4364-98BF-9AD13BBB5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80" b="2580"/>
          <a:stretch/>
        </p:blipFill>
        <p:spPr>
          <a:xfrm>
            <a:off x="0" y="-363"/>
            <a:ext cx="8256573" cy="6857996"/>
          </a:xfrm>
          <a:prstGeom prst="rect">
            <a:avLst/>
          </a:prstGeom>
        </p:spPr>
      </p:pic>
      <p:cxnSp>
        <p:nvCxnSpPr>
          <p:cNvPr id="4" name="Straight Connector 3"/>
          <p:cNvCxnSpPr/>
          <p:nvPr userDrawn="1"/>
        </p:nvCxnSpPr>
        <p:spPr bwMode="gray">
          <a:xfrm flipV="1">
            <a:off x="4383932" y="-181583"/>
            <a:ext cx="4020765" cy="7142264"/>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6" name="Freeform 5"/>
          <p:cNvSpPr/>
          <p:nvPr userDrawn="1"/>
        </p:nvSpPr>
        <p:spPr bwMode="gray">
          <a:xfrm>
            <a:off x="4444650" y="4"/>
            <a:ext cx="7987863" cy="6858359"/>
          </a:xfrm>
          <a:custGeom>
            <a:avLst/>
            <a:gdLst>
              <a:gd name="connsiteX0" fmla="*/ 2885090 w 5990897"/>
              <a:gd name="connsiteY0" fmla="*/ 0 h 5186856"/>
              <a:gd name="connsiteX1" fmla="*/ 0 w 5990897"/>
              <a:gd name="connsiteY1" fmla="*/ 5186856 h 5186856"/>
              <a:gd name="connsiteX2" fmla="*/ 5990897 w 5990897"/>
              <a:gd name="connsiteY2" fmla="*/ 5186856 h 5186856"/>
              <a:gd name="connsiteX3" fmla="*/ 5990897 w 5990897"/>
              <a:gd name="connsiteY3" fmla="*/ 15766 h 5186856"/>
              <a:gd name="connsiteX4" fmla="*/ 2885090 w 5990897"/>
              <a:gd name="connsiteY4" fmla="*/ 0 h 5186856"/>
              <a:gd name="connsiteX0" fmla="*/ 2885090 w 5990897"/>
              <a:gd name="connsiteY0" fmla="*/ 271 h 5187127"/>
              <a:gd name="connsiteX1" fmla="*/ 0 w 5990897"/>
              <a:gd name="connsiteY1" fmla="*/ 5187127 h 5187127"/>
              <a:gd name="connsiteX2" fmla="*/ 5990897 w 5990897"/>
              <a:gd name="connsiteY2" fmla="*/ 5187127 h 5187127"/>
              <a:gd name="connsiteX3" fmla="*/ 5990897 w 5990897"/>
              <a:gd name="connsiteY3" fmla="*/ 0 h 5187127"/>
              <a:gd name="connsiteX4" fmla="*/ 2885090 w 5990897"/>
              <a:gd name="connsiteY4" fmla="*/ 271 h 5187127"/>
              <a:gd name="connsiteX0" fmla="*/ 2885090 w 5990897"/>
              <a:gd name="connsiteY0" fmla="*/ 271 h 5187127"/>
              <a:gd name="connsiteX1" fmla="*/ 0 w 5990897"/>
              <a:gd name="connsiteY1" fmla="*/ 5187127 h 5187127"/>
              <a:gd name="connsiteX2" fmla="*/ 5974994 w 5990897"/>
              <a:gd name="connsiteY2" fmla="*/ 5187127 h 5187127"/>
              <a:gd name="connsiteX3" fmla="*/ 5990897 w 5990897"/>
              <a:gd name="connsiteY3" fmla="*/ 0 h 5187127"/>
              <a:gd name="connsiteX4" fmla="*/ 2885090 w 5990897"/>
              <a:gd name="connsiteY4" fmla="*/ 271 h 518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0897" h="5187127">
                <a:moveTo>
                  <a:pt x="2885090" y="271"/>
                </a:moveTo>
                <a:lnTo>
                  <a:pt x="0" y="5187127"/>
                </a:lnTo>
                <a:lnTo>
                  <a:pt x="5974994" y="5187127"/>
                </a:lnTo>
                <a:lnTo>
                  <a:pt x="5990897" y="0"/>
                </a:lnTo>
                <a:lnTo>
                  <a:pt x="2885090" y="271"/>
                </a:lnTo>
                <a:close/>
              </a:path>
            </a:pathLst>
          </a:custGeom>
          <a:solidFill>
            <a:schemeClr val="tx1">
              <a:lumMod val="50000"/>
            </a:schemeClr>
          </a:solidFill>
          <a:ln w="9525" cap="flat" cmpd="sng" algn="ctr">
            <a:noFill/>
            <a:prstDash val="solid"/>
            <a:roun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l" defTabSz="91431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charset="0"/>
              <a:ea typeface="+mn-ea"/>
              <a:cs typeface="+mn-cs"/>
            </a:endParaRPr>
          </a:p>
        </p:txBody>
      </p:sp>
      <p:pic>
        <p:nvPicPr>
          <p:cNvPr id="8" name="Picture 7">
            <a:extLst>
              <a:ext uri="{FF2B5EF4-FFF2-40B4-BE49-F238E27FC236}">
                <a16:creationId xmlns:a16="http://schemas.microsoft.com/office/drawing/2014/main" id="{6A6764D0-A7CC-42AE-971B-19BBA3D468A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1549" r="45732" b="1142"/>
          <a:stretch/>
        </p:blipFill>
        <p:spPr>
          <a:xfrm>
            <a:off x="7000875" y="0"/>
            <a:ext cx="5431638" cy="68580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0" y="0"/>
            <a:ext cx="3779559" cy="596504"/>
          </a:xfrm>
          <a:prstGeom prst="rect">
            <a:avLst/>
          </a:prstGeom>
        </p:spPr>
      </p:pic>
      <p:pic>
        <p:nvPicPr>
          <p:cNvPr id="10" name="Picture 9">
            <a:extLst>
              <a:ext uri="{FF2B5EF4-FFF2-40B4-BE49-F238E27FC236}">
                <a16:creationId xmlns:a16="http://schemas.microsoft.com/office/drawing/2014/main" id="{261EC23F-41E3-430C-A120-962B9A339ED3}"/>
              </a:ext>
            </a:extLst>
          </p:cNvPr>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15360" y="1577974"/>
            <a:ext cx="2876550" cy="822325"/>
          </a:xfrm>
          <a:prstGeom prst="rect">
            <a:avLst/>
          </a:prstGeom>
          <a:noFill/>
          <a:ln>
            <a:noFill/>
          </a:ln>
        </p:spPr>
      </p:pic>
    </p:spTree>
    <p:extLst>
      <p:ext uri="{BB962C8B-B14F-4D97-AF65-F5344CB8AC3E}">
        <p14:creationId xmlns:p14="http://schemas.microsoft.com/office/powerpoint/2010/main" val="1104509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6_Cover_Photo">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building, person, person, holding&#10;&#10;Description automatically generated">
            <a:extLst>
              <a:ext uri="{FF2B5EF4-FFF2-40B4-BE49-F238E27FC236}">
                <a16:creationId xmlns:a16="http://schemas.microsoft.com/office/drawing/2014/main" id="{E09D60F4-BAC4-4F71-8C9E-247001BCF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167" t="-8195"/>
          <a:stretch/>
        </p:blipFill>
        <p:spPr>
          <a:xfrm>
            <a:off x="-314325" y="-561979"/>
            <a:ext cx="8562974" cy="7419975"/>
          </a:xfrm>
          <a:prstGeom prst="rect">
            <a:avLst/>
          </a:prstGeom>
        </p:spPr>
      </p:pic>
      <p:cxnSp>
        <p:nvCxnSpPr>
          <p:cNvPr id="4" name="Straight Connector 3"/>
          <p:cNvCxnSpPr/>
          <p:nvPr userDrawn="1"/>
        </p:nvCxnSpPr>
        <p:spPr bwMode="gray">
          <a:xfrm flipV="1">
            <a:off x="4383932" y="-181583"/>
            <a:ext cx="4020765" cy="7142264"/>
          </a:xfrm>
          <a:prstGeom prst="line">
            <a:avLst/>
          </a:prstGeom>
          <a:solidFill>
            <a:schemeClr val="accent1"/>
          </a:solidFill>
          <a:ln w="38100" cap="flat" cmpd="sng" algn="ctr">
            <a:solidFill>
              <a:schemeClr val="bg1">
                <a:lumMod val="85000"/>
                <a:lumOff val="15000"/>
              </a:schemeClr>
            </a:solidFill>
            <a:prstDash val="solid"/>
            <a:round/>
            <a:headEnd type="none" w="med" len="med"/>
            <a:tailEnd type="none" w="med" len="med"/>
          </a:ln>
          <a:effectLst/>
        </p:spPr>
      </p:cxnSp>
      <p:sp>
        <p:nvSpPr>
          <p:cNvPr id="6" name="Freeform 5"/>
          <p:cNvSpPr/>
          <p:nvPr userDrawn="1"/>
        </p:nvSpPr>
        <p:spPr bwMode="gray">
          <a:xfrm>
            <a:off x="4444650" y="4"/>
            <a:ext cx="7987863" cy="6858359"/>
          </a:xfrm>
          <a:custGeom>
            <a:avLst/>
            <a:gdLst>
              <a:gd name="connsiteX0" fmla="*/ 2885090 w 5990897"/>
              <a:gd name="connsiteY0" fmla="*/ 0 h 5186856"/>
              <a:gd name="connsiteX1" fmla="*/ 0 w 5990897"/>
              <a:gd name="connsiteY1" fmla="*/ 5186856 h 5186856"/>
              <a:gd name="connsiteX2" fmla="*/ 5990897 w 5990897"/>
              <a:gd name="connsiteY2" fmla="*/ 5186856 h 5186856"/>
              <a:gd name="connsiteX3" fmla="*/ 5990897 w 5990897"/>
              <a:gd name="connsiteY3" fmla="*/ 15766 h 5186856"/>
              <a:gd name="connsiteX4" fmla="*/ 2885090 w 5990897"/>
              <a:gd name="connsiteY4" fmla="*/ 0 h 5186856"/>
              <a:gd name="connsiteX0" fmla="*/ 2885090 w 5990897"/>
              <a:gd name="connsiteY0" fmla="*/ 271 h 5187127"/>
              <a:gd name="connsiteX1" fmla="*/ 0 w 5990897"/>
              <a:gd name="connsiteY1" fmla="*/ 5187127 h 5187127"/>
              <a:gd name="connsiteX2" fmla="*/ 5990897 w 5990897"/>
              <a:gd name="connsiteY2" fmla="*/ 5187127 h 5187127"/>
              <a:gd name="connsiteX3" fmla="*/ 5990897 w 5990897"/>
              <a:gd name="connsiteY3" fmla="*/ 0 h 5187127"/>
              <a:gd name="connsiteX4" fmla="*/ 2885090 w 5990897"/>
              <a:gd name="connsiteY4" fmla="*/ 271 h 5187127"/>
              <a:gd name="connsiteX0" fmla="*/ 2885090 w 5990897"/>
              <a:gd name="connsiteY0" fmla="*/ 271 h 5187127"/>
              <a:gd name="connsiteX1" fmla="*/ 0 w 5990897"/>
              <a:gd name="connsiteY1" fmla="*/ 5187127 h 5187127"/>
              <a:gd name="connsiteX2" fmla="*/ 5974994 w 5990897"/>
              <a:gd name="connsiteY2" fmla="*/ 5187127 h 5187127"/>
              <a:gd name="connsiteX3" fmla="*/ 5990897 w 5990897"/>
              <a:gd name="connsiteY3" fmla="*/ 0 h 5187127"/>
              <a:gd name="connsiteX4" fmla="*/ 2885090 w 5990897"/>
              <a:gd name="connsiteY4" fmla="*/ 271 h 518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0897" h="5187127">
                <a:moveTo>
                  <a:pt x="2885090" y="271"/>
                </a:moveTo>
                <a:lnTo>
                  <a:pt x="0" y="5187127"/>
                </a:lnTo>
                <a:lnTo>
                  <a:pt x="5974994" y="5187127"/>
                </a:lnTo>
                <a:lnTo>
                  <a:pt x="5990897" y="0"/>
                </a:lnTo>
                <a:lnTo>
                  <a:pt x="2885090" y="271"/>
                </a:lnTo>
                <a:close/>
              </a:path>
            </a:pathLst>
          </a:custGeom>
          <a:solidFill>
            <a:schemeClr val="tx1">
              <a:lumMod val="50000"/>
            </a:schemeClr>
          </a:solidFill>
          <a:ln w="9525" cap="flat" cmpd="sng" algn="ctr">
            <a:noFill/>
            <a:prstDash val="solid"/>
            <a:roun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l" defTabSz="91431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charset="0"/>
              <a:ea typeface="+mn-ea"/>
              <a:cs typeface="+mn-cs"/>
            </a:endParaRPr>
          </a:p>
        </p:txBody>
      </p:sp>
      <p:pic>
        <p:nvPicPr>
          <p:cNvPr id="8" name="Picture 7">
            <a:extLst>
              <a:ext uri="{FF2B5EF4-FFF2-40B4-BE49-F238E27FC236}">
                <a16:creationId xmlns:a16="http://schemas.microsoft.com/office/drawing/2014/main" id="{6A6764D0-A7CC-42AE-971B-19BBA3D468A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1549" r="45732" b="1142"/>
          <a:stretch/>
        </p:blipFill>
        <p:spPr>
          <a:xfrm>
            <a:off x="7000875" y="0"/>
            <a:ext cx="5431638" cy="68580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0" y="0"/>
            <a:ext cx="3779559" cy="596504"/>
          </a:xfrm>
          <a:prstGeom prst="rect">
            <a:avLst/>
          </a:prstGeom>
        </p:spPr>
      </p:pic>
      <p:pic>
        <p:nvPicPr>
          <p:cNvPr id="10" name="Picture 9">
            <a:extLst>
              <a:ext uri="{FF2B5EF4-FFF2-40B4-BE49-F238E27FC236}">
                <a16:creationId xmlns:a16="http://schemas.microsoft.com/office/drawing/2014/main" id="{261EC23F-41E3-430C-A120-962B9A339ED3}"/>
              </a:ext>
            </a:extLst>
          </p:cNvPr>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15360" y="1577974"/>
            <a:ext cx="2876550" cy="822325"/>
          </a:xfrm>
          <a:prstGeom prst="rect">
            <a:avLst/>
          </a:prstGeom>
          <a:noFill/>
          <a:ln>
            <a:noFill/>
          </a:ln>
        </p:spPr>
      </p:pic>
    </p:spTree>
    <p:extLst>
      <p:ext uri="{BB962C8B-B14F-4D97-AF65-F5344CB8AC3E}">
        <p14:creationId xmlns:p14="http://schemas.microsoft.com/office/powerpoint/2010/main" val="988704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7_Cover_Photo">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truck, car, table, many&#10;&#10;Description automatically generated">
            <a:extLst>
              <a:ext uri="{FF2B5EF4-FFF2-40B4-BE49-F238E27FC236}">
                <a16:creationId xmlns:a16="http://schemas.microsoft.com/office/drawing/2014/main" id="{6064F4B7-91B9-4CD3-BFBD-8A2D600B30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346"/>
          <a:stretch/>
        </p:blipFill>
        <p:spPr>
          <a:xfrm>
            <a:off x="-1" y="0"/>
            <a:ext cx="8296275" cy="6857996"/>
          </a:xfrm>
          <a:prstGeom prst="rect">
            <a:avLst/>
          </a:prstGeom>
        </p:spPr>
      </p:pic>
      <p:cxnSp>
        <p:nvCxnSpPr>
          <p:cNvPr id="4" name="Straight Connector 3"/>
          <p:cNvCxnSpPr/>
          <p:nvPr userDrawn="1"/>
        </p:nvCxnSpPr>
        <p:spPr bwMode="gray">
          <a:xfrm flipV="1">
            <a:off x="4383932" y="-181583"/>
            <a:ext cx="4020765" cy="7142264"/>
          </a:xfrm>
          <a:prstGeom prst="line">
            <a:avLst/>
          </a:prstGeom>
          <a:solidFill>
            <a:schemeClr val="accent1"/>
          </a:solidFill>
          <a:ln w="38100" cap="flat" cmpd="sng" algn="ctr">
            <a:solidFill>
              <a:schemeClr val="bg1">
                <a:lumMod val="85000"/>
                <a:lumOff val="15000"/>
              </a:schemeClr>
            </a:solidFill>
            <a:prstDash val="solid"/>
            <a:round/>
            <a:headEnd type="none" w="med" len="med"/>
            <a:tailEnd type="none" w="med" len="med"/>
          </a:ln>
          <a:effectLst/>
        </p:spPr>
      </p:cxnSp>
      <p:sp>
        <p:nvSpPr>
          <p:cNvPr id="6" name="Freeform 5"/>
          <p:cNvSpPr/>
          <p:nvPr userDrawn="1"/>
        </p:nvSpPr>
        <p:spPr bwMode="gray">
          <a:xfrm>
            <a:off x="4444650" y="4"/>
            <a:ext cx="7987863" cy="6858359"/>
          </a:xfrm>
          <a:custGeom>
            <a:avLst/>
            <a:gdLst>
              <a:gd name="connsiteX0" fmla="*/ 2885090 w 5990897"/>
              <a:gd name="connsiteY0" fmla="*/ 0 h 5186856"/>
              <a:gd name="connsiteX1" fmla="*/ 0 w 5990897"/>
              <a:gd name="connsiteY1" fmla="*/ 5186856 h 5186856"/>
              <a:gd name="connsiteX2" fmla="*/ 5990897 w 5990897"/>
              <a:gd name="connsiteY2" fmla="*/ 5186856 h 5186856"/>
              <a:gd name="connsiteX3" fmla="*/ 5990897 w 5990897"/>
              <a:gd name="connsiteY3" fmla="*/ 15766 h 5186856"/>
              <a:gd name="connsiteX4" fmla="*/ 2885090 w 5990897"/>
              <a:gd name="connsiteY4" fmla="*/ 0 h 5186856"/>
              <a:gd name="connsiteX0" fmla="*/ 2885090 w 5990897"/>
              <a:gd name="connsiteY0" fmla="*/ 271 h 5187127"/>
              <a:gd name="connsiteX1" fmla="*/ 0 w 5990897"/>
              <a:gd name="connsiteY1" fmla="*/ 5187127 h 5187127"/>
              <a:gd name="connsiteX2" fmla="*/ 5990897 w 5990897"/>
              <a:gd name="connsiteY2" fmla="*/ 5187127 h 5187127"/>
              <a:gd name="connsiteX3" fmla="*/ 5990897 w 5990897"/>
              <a:gd name="connsiteY3" fmla="*/ 0 h 5187127"/>
              <a:gd name="connsiteX4" fmla="*/ 2885090 w 5990897"/>
              <a:gd name="connsiteY4" fmla="*/ 271 h 5187127"/>
              <a:gd name="connsiteX0" fmla="*/ 2885090 w 5990897"/>
              <a:gd name="connsiteY0" fmla="*/ 271 h 5187127"/>
              <a:gd name="connsiteX1" fmla="*/ 0 w 5990897"/>
              <a:gd name="connsiteY1" fmla="*/ 5187127 h 5187127"/>
              <a:gd name="connsiteX2" fmla="*/ 5974994 w 5990897"/>
              <a:gd name="connsiteY2" fmla="*/ 5187127 h 5187127"/>
              <a:gd name="connsiteX3" fmla="*/ 5990897 w 5990897"/>
              <a:gd name="connsiteY3" fmla="*/ 0 h 5187127"/>
              <a:gd name="connsiteX4" fmla="*/ 2885090 w 5990897"/>
              <a:gd name="connsiteY4" fmla="*/ 271 h 518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0897" h="5187127">
                <a:moveTo>
                  <a:pt x="2885090" y="271"/>
                </a:moveTo>
                <a:lnTo>
                  <a:pt x="0" y="5187127"/>
                </a:lnTo>
                <a:lnTo>
                  <a:pt x="5974994" y="5187127"/>
                </a:lnTo>
                <a:lnTo>
                  <a:pt x="5990897" y="0"/>
                </a:lnTo>
                <a:lnTo>
                  <a:pt x="2885090" y="271"/>
                </a:lnTo>
                <a:close/>
              </a:path>
            </a:pathLst>
          </a:custGeom>
          <a:solidFill>
            <a:schemeClr val="tx1">
              <a:lumMod val="50000"/>
            </a:schemeClr>
          </a:solidFill>
          <a:ln w="9525" cap="flat" cmpd="sng" algn="ctr">
            <a:noFill/>
            <a:prstDash val="solid"/>
            <a:roun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l" defTabSz="91431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charset="0"/>
              <a:ea typeface="+mn-ea"/>
              <a:cs typeface="+mn-cs"/>
            </a:endParaRPr>
          </a:p>
        </p:txBody>
      </p:sp>
      <p:pic>
        <p:nvPicPr>
          <p:cNvPr id="8" name="Picture 7">
            <a:extLst>
              <a:ext uri="{FF2B5EF4-FFF2-40B4-BE49-F238E27FC236}">
                <a16:creationId xmlns:a16="http://schemas.microsoft.com/office/drawing/2014/main" id="{6A6764D0-A7CC-42AE-971B-19BBA3D468A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1549" r="45732" b="1142"/>
          <a:stretch/>
        </p:blipFill>
        <p:spPr>
          <a:xfrm>
            <a:off x="7000875" y="0"/>
            <a:ext cx="5431638" cy="68580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0" y="0"/>
            <a:ext cx="3779559" cy="596504"/>
          </a:xfrm>
          <a:prstGeom prst="rect">
            <a:avLst/>
          </a:prstGeom>
        </p:spPr>
      </p:pic>
      <p:pic>
        <p:nvPicPr>
          <p:cNvPr id="10" name="Picture 9">
            <a:extLst>
              <a:ext uri="{FF2B5EF4-FFF2-40B4-BE49-F238E27FC236}">
                <a16:creationId xmlns:a16="http://schemas.microsoft.com/office/drawing/2014/main" id="{261EC23F-41E3-430C-A120-962B9A339ED3}"/>
              </a:ext>
            </a:extLst>
          </p:cNvPr>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15360" y="1577974"/>
            <a:ext cx="2876550" cy="822325"/>
          </a:xfrm>
          <a:prstGeom prst="rect">
            <a:avLst/>
          </a:prstGeom>
          <a:noFill/>
          <a:ln>
            <a:noFill/>
          </a:ln>
        </p:spPr>
      </p:pic>
    </p:spTree>
    <p:extLst>
      <p:ext uri="{BB962C8B-B14F-4D97-AF65-F5344CB8AC3E}">
        <p14:creationId xmlns:p14="http://schemas.microsoft.com/office/powerpoint/2010/main" val="1540967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Cover_Photo">
    <p:bg>
      <p:bgPr>
        <a:solidFill>
          <a:schemeClr val="bg2"/>
        </a:solidFill>
        <a:effectLst/>
      </p:bgPr>
    </p:bg>
    <p:spTree>
      <p:nvGrpSpPr>
        <p:cNvPr id="1" name=""/>
        <p:cNvGrpSpPr/>
        <p:nvPr/>
      </p:nvGrpSpPr>
      <p:grpSpPr>
        <a:xfrm>
          <a:off x="0" y="0"/>
          <a:ext cx="0" cy="0"/>
          <a:chOff x="0" y="0"/>
          <a:chExt cx="0" cy="0"/>
        </a:xfrm>
      </p:grpSpPr>
      <p:pic>
        <p:nvPicPr>
          <p:cNvPr id="9" name="Picture 8" descr="A person riding on the back of a bicycle&#10;&#10;Description automatically generated">
            <a:extLst>
              <a:ext uri="{FF2B5EF4-FFF2-40B4-BE49-F238E27FC236}">
                <a16:creationId xmlns:a16="http://schemas.microsoft.com/office/drawing/2014/main" id="{A318001D-7D45-48C7-AF03-15A597BDD7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3"/>
            <a:ext cx="8810625" cy="6858000"/>
          </a:xfrm>
          <a:prstGeom prst="rect">
            <a:avLst/>
          </a:prstGeom>
        </p:spPr>
      </p:pic>
      <p:cxnSp>
        <p:nvCxnSpPr>
          <p:cNvPr id="4" name="Straight Connector 3"/>
          <p:cNvCxnSpPr/>
          <p:nvPr userDrawn="1"/>
        </p:nvCxnSpPr>
        <p:spPr bwMode="gray">
          <a:xfrm flipV="1">
            <a:off x="4383932" y="-181583"/>
            <a:ext cx="4020765" cy="7142264"/>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6" name="Freeform 5"/>
          <p:cNvSpPr/>
          <p:nvPr userDrawn="1"/>
        </p:nvSpPr>
        <p:spPr bwMode="gray">
          <a:xfrm>
            <a:off x="4444650" y="4"/>
            <a:ext cx="7987863" cy="6858359"/>
          </a:xfrm>
          <a:custGeom>
            <a:avLst/>
            <a:gdLst>
              <a:gd name="connsiteX0" fmla="*/ 2885090 w 5990897"/>
              <a:gd name="connsiteY0" fmla="*/ 0 h 5186856"/>
              <a:gd name="connsiteX1" fmla="*/ 0 w 5990897"/>
              <a:gd name="connsiteY1" fmla="*/ 5186856 h 5186856"/>
              <a:gd name="connsiteX2" fmla="*/ 5990897 w 5990897"/>
              <a:gd name="connsiteY2" fmla="*/ 5186856 h 5186856"/>
              <a:gd name="connsiteX3" fmla="*/ 5990897 w 5990897"/>
              <a:gd name="connsiteY3" fmla="*/ 15766 h 5186856"/>
              <a:gd name="connsiteX4" fmla="*/ 2885090 w 5990897"/>
              <a:gd name="connsiteY4" fmla="*/ 0 h 5186856"/>
              <a:gd name="connsiteX0" fmla="*/ 2885090 w 5990897"/>
              <a:gd name="connsiteY0" fmla="*/ 271 h 5187127"/>
              <a:gd name="connsiteX1" fmla="*/ 0 w 5990897"/>
              <a:gd name="connsiteY1" fmla="*/ 5187127 h 5187127"/>
              <a:gd name="connsiteX2" fmla="*/ 5990897 w 5990897"/>
              <a:gd name="connsiteY2" fmla="*/ 5187127 h 5187127"/>
              <a:gd name="connsiteX3" fmla="*/ 5990897 w 5990897"/>
              <a:gd name="connsiteY3" fmla="*/ 0 h 5187127"/>
              <a:gd name="connsiteX4" fmla="*/ 2885090 w 5990897"/>
              <a:gd name="connsiteY4" fmla="*/ 271 h 5187127"/>
              <a:gd name="connsiteX0" fmla="*/ 2885090 w 5990897"/>
              <a:gd name="connsiteY0" fmla="*/ 271 h 5187127"/>
              <a:gd name="connsiteX1" fmla="*/ 0 w 5990897"/>
              <a:gd name="connsiteY1" fmla="*/ 5187127 h 5187127"/>
              <a:gd name="connsiteX2" fmla="*/ 5974994 w 5990897"/>
              <a:gd name="connsiteY2" fmla="*/ 5187127 h 5187127"/>
              <a:gd name="connsiteX3" fmla="*/ 5990897 w 5990897"/>
              <a:gd name="connsiteY3" fmla="*/ 0 h 5187127"/>
              <a:gd name="connsiteX4" fmla="*/ 2885090 w 5990897"/>
              <a:gd name="connsiteY4" fmla="*/ 271 h 518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0897" h="5187127">
                <a:moveTo>
                  <a:pt x="2885090" y="271"/>
                </a:moveTo>
                <a:lnTo>
                  <a:pt x="0" y="5187127"/>
                </a:lnTo>
                <a:lnTo>
                  <a:pt x="5974994" y="5187127"/>
                </a:lnTo>
                <a:lnTo>
                  <a:pt x="5990897" y="0"/>
                </a:lnTo>
                <a:lnTo>
                  <a:pt x="2885090" y="271"/>
                </a:lnTo>
                <a:close/>
              </a:path>
            </a:pathLst>
          </a:custGeom>
          <a:solidFill>
            <a:schemeClr val="tx1">
              <a:lumMod val="50000"/>
            </a:schemeClr>
          </a:solidFill>
          <a:ln w="9525" cap="flat" cmpd="sng" algn="ctr">
            <a:noFill/>
            <a:prstDash val="solid"/>
            <a:roun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l" defTabSz="91431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charset="0"/>
              <a:ea typeface="+mn-ea"/>
              <a:cs typeface="+mn-cs"/>
            </a:endParaRPr>
          </a:p>
        </p:txBody>
      </p:sp>
      <p:pic>
        <p:nvPicPr>
          <p:cNvPr id="8" name="Picture 7">
            <a:extLst>
              <a:ext uri="{FF2B5EF4-FFF2-40B4-BE49-F238E27FC236}">
                <a16:creationId xmlns:a16="http://schemas.microsoft.com/office/drawing/2014/main" id="{6A6764D0-A7CC-42AE-971B-19BBA3D468A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1549" r="45732" b="1142"/>
          <a:stretch/>
        </p:blipFill>
        <p:spPr>
          <a:xfrm>
            <a:off x="7000875" y="0"/>
            <a:ext cx="5431638" cy="68580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0" y="0"/>
            <a:ext cx="3779559" cy="596504"/>
          </a:xfrm>
          <a:prstGeom prst="rect">
            <a:avLst/>
          </a:prstGeom>
        </p:spPr>
      </p:pic>
      <p:pic>
        <p:nvPicPr>
          <p:cNvPr id="10" name="Picture 9">
            <a:extLst>
              <a:ext uri="{FF2B5EF4-FFF2-40B4-BE49-F238E27FC236}">
                <a16:creationId xmlns:a16="http://schemas.microsoft.com/office/drawing/2014/main" id="{261EC23F-41E3-430C-A120-962B9A339ED3}"/>
              </a:ext>
            </a:extLst>
          </p:cNvPr>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15360" y="1577974"/>
            <a:ext cx="2876550" cy="822325"/>
          </a:xfrm>
          <a:prstGeom prst="rect">
            <a:avLst/>
          </a:prstGeom>
          <a:noFill/>
          <a:ln>
            <a:noFill/>
          </a:ln>
        </p:spPr>
      </p:pic>
    </p:spTree>
    <p:extLst>
      <p:ext uri="{BB962C8B-B14F-4D97-AF65-F5344CB8AC3E}">
        <p14:creationId xmlns:p14="http://schemas.microsoft.com/office/powerpoint/2010/main" val="1609745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Cover_Photo">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table, indoor, sitting, bag&#10;&#10;Description automatically generated">
            <a:extLst>
              <a:ext uri="{FF2B5EF4-FFF2-40B4-BE49-F238E27FC236}">
                <a16:creationId xmlns:a16="http://schemas.microsoft.com/office/drawing/2014/main" id="{9B58420F-967C-4A4D-B6D7-7DF70CB934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3"/>
            <a:ext cx="10278777" cy="6858000"/>
          </a:xfrm>
          <a:prstGeom prst="rect">
            <a:avLst/>
          </a:prstGeom>
        </p:spPr>
      </p:pic>
      <p:cxnSp>
        <p:nvCxnSpPr>
          <p:cNvPr id="4" name="Straight Connector 3"/>
          <p:cNvCxnSpPr/>
          <p:nvPr userDrawn="1"/>
        </p:nvCxnSpPr>
        <p:spPr bwMode="gray">
          <a:xfrm flipV="1">
            <a:off x="4383932" y="-181583"/>
            <a:ext cx="4020765" cy="7142264"/>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6" name="Freeform 5"/>
          <p:cNvSpPr/>
          <p:nvPr userDrawn="1"/>
        </p:nvSpPr>
        <p:spPr bwMode="gray">
          <a:xfrm>
            <a:off x="4444650" y="4"/>
            <a:ext cx="7987863" cy="6858359"/>
          </a:xfrm>
          <a:custGeom>
            <a:avLst/>
            <a:gdLst>
              <a:gd name="connsiteX0" fmla="*/ 2885090 w 5990897"/>
              <a:gd name="connsiteY0" fmla="*/ 0 h 5186856"/>
              <a:gd name="connsiteX1" fmla="*/ 0 w 5990897"/>
              <a:gd name="connsiteY1" fmla="*/ 5186856 h 5186856"/>
              <a:gd name="connsiteX2" fmla="*/ 5990897 w 5990897"/>
              <a:gd name="connsiteY2" fmla="*/ 5186856 h 5186856"/>
              <a:gd name="connsiteX3" fmla="*/ 5990897 w 5990897"/>
              <a:gd name="connsiteY3" fmla="*/ 15766 h 5186856"/>
              <a:gd name="connsiteX4" fmla="*/ 2885090 w 5990897"/>
              <a:gd name="connsiteY4" fmla="*/ 0 h 5186856"/>
              <a:gd name="connsiteX0" fmla="*/ 2885090 w 5990897"/>
              <a:gd name="connsiteY0" fmla="*/ 271 h 5187127"/>
              <a:gd name="connsiteX1" fmla="*/ 0 w 5990897"/>
              <a:gd name="connsiteY1" fmla="*/ 5187127 h 5187127"/>
              <a:gd name="connsiteX2" fmla="*/ 5990897 w 5990897"/>
              <a:gd name="connsiteY2" fmla="*/ 5187127 h 5187127"/>
              <a:gd name="connsiteX3" fmla="*/ 5990897 w 5990897"/>
              <a:gd name="connsiteY3" fmla="*/ 0 h 5187127"/>
              <a:gd name="connsiteX4" fmla="*/ 2885090 w 5990897"/>
              <a:gd name="connsiteY4" fmla="*/ 271 h 5187127"/>
              <a:gd name="connsiteX0" fmla="*/ 2885090 w 5990897"/>
              <a:gd name="connsiteY0" fmla="*/ 271 h 5187127"/>
              <a:gd name="connsiteX1" fmla="*/ 0 w 5990897"/>
              <a:gd name="connsiteY1" fmla="*/ 5187127 h 5187127"/>
              <a:gd name="connsiteX2" fmla="*/ 5974994 w 5990897"/>
              <a:gd name="connsiteY2" fmla="*/ 5187127 h 5187127"/>
              <a:gd name="connsiteX3" fmla="*/ 5990897 w 5990897"/>
              <a:gd name="connsiteY3" fmla="*/ 0 h 5187127"/>
              <a:gd name="connsiteX4" fmla="*/ 2885090 w 5990897"/>
              <a:gd name="connsiteY4" fmla="*/ 271 h 518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0897" h="5187127">
                <a:moveTo>
                  <a:pt x="2885090" y="271"/>
                </a:moveTo>
                <a:lnTo>
                  <a:pt x="0" y="5187127"/>
                </a:lnTo>
                <a:lnTo>
                  <a:pt x="5974994" y="5187127"/>
                </a:lnTo>
                <a:lnTo>
                  <a:pt x="5990897" y="0"/>
                </a:lnTo>
                <a:lnTo>
                  <a:pt x="2885090" y="271"/>
                </a:lnTo>
                <a:close/>
              </a:path>
            </a:pathLst>
          </a:custGeom>
          <a:solidFill>
            <a:schemeClr val="tx1">
              <a:lumMod val="50000"/>
            </a:schemeClr>
          </a:solidFill>
          <a:ln w="9525" cap="flat" cmpd="sng" algn="ctr">
            <a:noFill/>
            <a:prstDash val="solid"/>
            <a:roun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l" defTabSz="91431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charset="0"/>
              <a:ea typeface="+mn-ea"/>
              <a:cs typeface="+mn-cs"/>
            </a:endParaRPr>
          </a:p>
        </p:txBody>
      </p:sp>
      <p:pic>
        <p:nvPicPr>
          <p:cNvPr id="8" name="Picture 7">
            <a:extLst>
              <a:ext uri="{FF2B5EF4-FFF2-40B4-BE49-F238E27FC236}">
                <a16:creationId xmlns:a16="http://schemas.microsoft.com/office/drawing/2014/main" id="{6A6764D0-A7CC-42AE-971B-19BBA3D468A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1549" r="45732" b="1142"/>
          <a:stretch/>
        </p:blipFill>
        <p:spPr>
          <a:xfrm>
            <a:off x="7000875" y="0"/>
            <a:ext cx="5431638" cy="68580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0" y="0"/>
            <a:ext cx="3779559" cy="596504"/>
          </a:xfrm>
          <a:prstGeom prst="rect">
            <a:avLst/>
          </a:prstGeom>
        </p:spPr>
      </p:pic>
      <p:pic>
        <p:nvPicPr>
          <p:cNvPr id="10" name="Picture 9">
            <a:extLst>
              <a:ext uri="{FF2B5EF4-FFF2-40B4-BE49-F238E27FC236}">
                <a16:creationId xmlns:a16="http://schemas.microsoft.com/office/drawing/2014/main" id="{261EC23F-41E3-430C-A120-962B9A339ED3}"/>
              </a:ext>
            </a:extLst>
          </p:cNvPr>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15360" y="1577974"/>
            <a:ext cx="2876550" cy="822325"/>
          </a:xfrm>
          <a:prstGeom prst="rect">
            <a:avLst/>
          </a:prstGeom>
          <a:noFill/>
          <a:ln>
            <a:noFill/>
          </a:ln>
        </p:spPr>
      </p:pic>
    </p:spTree>
    <p:extLst>
      <p:ext uri="{BB962C8B-B14F-4D97-AF65-F5344CB8AC3E}">
        <p14:creationId xmlns:p14="http://schemas.microsoft.com/office/powerpoint/2010/main" val="36913081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0_Cover_Photo">
    <p:bg>
      <p:bgPr>
        <a:solidFill>
          <a:schemeClr val="bg2"/>
        </a:solidFill>
        <a:effectLst/>
      </p:bgPr>
    </p:bg>
    <p:spTree>
      <p:nvGrpSpPr>
        <p:cNvPr id="1" name=""/>
        <p:cNvGrpSpPr/>
        <p:nvPr/>
      </p:nvGrpSpPr>
      <p:grpSpPr>
        <a:xfrm>
          <a:off x="0" y="0"/>
          <a:ext cx="0" cy="0"/>
          <a:chOff x="0" y="0"/>
          <a:chExt cx="0" cy="0"/>
        </a:xfrm>
      </p:grpSpPr>
      <p:pic>
        <p:nvPicPr>
          <p:cNvPr id="9" name="Picture 8" descr="A picture containing person, indoor, cutting, person&#10;&#10;Description automatically generated">
            <a:extLst>
              <a:ext uri="{FF2B5EF4-FFF2-40B4-BE49-F238E27FC236}">
                <a16:creationId xmlns:a16="http://schemas.microsoft.com/office/drawing/2014/main" id="{8B1416BE-8609-4105-8BBB-0CB6A0D8E3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3"/>
            <a:ext cx="9620250" cy="6858000"/>
          </a:xfrm>
          <a:prstGeom prst="rect">
            <a:avLst/>
          </a:prstGeom>
        </p:spPr>
      </p:pic>
      <p:cxnSp>
        <p:nvCxnSpPr>
          <p:cNvPr id="4" name="Straight Connector 3"/>
          <p:cNvCxnSpPr/>
          <p:nvPr userDrawn="1"/>
        </p:nvCxnSpPr>
        <p:spPr bwMode="gray">
          <a:xfrm flipV="1">
            <a:off x="4383932" y="-181583"/>
            <a:ext cx="4020765" cy="7142264"/>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6" name="Freeform 5"/>
          <p:cNvSpPr/>
          <p:nvPr userDrawn="1"/>
        </p:nvSpPr>
        <p:spPr bwMode="gray">
          <a:xfrm>
            <a:off x="4444650" y="4"/>
            <a:ext cx="7987863" cy="6858359"/>
          </a:xfrm>
          <a:custGeom>
            <a:avLst/>
            <a:gdLst>
              <a:gd name="connsiteX0" fmla="*/ 2885090 w 5990897"/>
              <a:gd name="connsiteY0" fmla="*/ 0 h 5186856"/>
              <a:gd name="connsiteX1" fmla="*/ 0 w 5990897"/>
              <a:gd name="connsiteY1" fmla="*/ 5186856 h 5186856"/>
              <a:gd name="connsiteX2" fmla="*/ 5990897 w 5990897"/>
              <a:gd name="connsiteY2" fmla="*/ 5186856 h 5186856"/>
              <a:gd name="connsiteX3" fmla="*/ 5990897 w 5990897"/>
              <a:gd name="connsiteY3" fmla="*/ 15766 h 5186856"/>
              <a:gd name="connsiteX4" fmla="*/ 2885090 w 5990897"/>
              <a:gd name="connsiteY4" fmla="*/ 0 h 5186856"/>
              <a:gd name="connsiteX0" fmla="*/ 2885090 w 5990897"/>
              <a:gd name="connsiteY0" fmla="*/ 271 h 5187127"/>
              <a:gd name="connsiteX1" fmla="*/ 0 w 5990897"/>
              <a:gd name="connsiteY1" fmla="*/ 5187127 h 5187127"/>
              <a:gd name="connsiteX2" fmla="*/ 5990897 w 5990897"/>
              <a:gd name="connsiteY2" fmla="*/ 5187127 h 5187127"/>
              <a:gd name="connsiteX3" fmla="*/ 5990897 w 5990897"/>
              <a:gd name="connsiteY3" fmla="*/ 0 h 5187127"/>
              <a:gd name="connsiteX4" fmla="*/ 2885090 w 5990897"/>
              <a:gd name="connsiteY4" fmla="*/ 271 h 5187127"/>
              <a:gd name="connsiteX0" fmla="*/ 2885090 w 5990897"/>
              <a:gd name="connsiteY0" fmla="*/ 271 h 5187127"/>
              <a:gd name="connsiteX1" fmla="*/ 0 w 5990897"/>
              <a:gd name="connsiteY1" fmla="*/ 5187127 h 5187127"/>
              <a:gd name="connsiteX2" fmla="*/ 5974994 w 5990897"/>
              <a:gd name="connsiteY2" fmla="*/ 5187127 h 5187127"/>
              <a:gd name="connsiteX3" fmla="*/ 5990897 w 5990897"/>
              <a:gd name="connsiteY3" fmla="*/ 0 h 5187127"/>
              <a:gd name="connsiteX4" fmla="*/ 2885090 w 5990897"/>
              <a:gd name="connsiteY4" fmla="*/ 271 h 518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0897" h="5187127">
                <a:moveTo>
                  <a:pt x="2885090" y="271"/>
                </a:moveTo>
                <a:lnTo>
                  <a:pt x="0" y="5187127"/>
                </a:lnTo>
                <a:lnTo>
                  <a:pt x="5974994" y="5187127"/>
                </a:lnTo>
                <a:lnTo>
                  <a:pt x="5990897" y="0"/>
                </a:lnTo>
                <a:lnTo>
                  <a:pt x="2885090" y="271"/>
                </a:lnTo>
                <a:close/>
              </a:path>
            </a:pathLst>
          </a:custGeom>
          <a:solidFill>
            <a:schemeClr val="tx1">
              <a:lumMod val="50000"/>
            </a:schemeClr>
          </a:solidFill>
          <a:ln w="9525" cap="flat" cmpd="sng" algn="ctr">
            <a:noFill/>
            <a:prstDash val="solid"/>
            <a:roun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l" defTabSz="91431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charset="0"/>
              <a:ea typeface="+mn-ea"/>
              <a:cs typeface="+mn-cs"/>
            </a:endParaRPr>
          </a:p>
        </p:txBody>
      </p:sp>
      <p:pic>
        <p:nvPicPr>
          <p:cNvPr id="8" name="Picture 7">
            <a:extLst>
              <a:ext uri="{FF2B5EF4-FFF2-40B4-BE49-F238E27FC236}">
                <a16:creationId xmlns:a16="http://schemas.microsoft.com/office/drawing/2014/main" id="{6A6764D0-A7CC-42AE-971B-19BBA3D468A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1549" r="45732" b="1142"/>
          <a:stretch/>
        </p:blipFill>
        <p:spPr>
          <a:xfrm>
            <a:off x="7000875" y="0"/>
            <a:ext cx="5431638" cy="68580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0" y="0"/>
            <a:ext cx="3779559" cy="596504"/>
          </a:xfrm>
          <a:prstGeom prst="rect">
            <a:avLst/>
          </a:prstGeom>
        </p:spPr>
      </p:pic>
      <p:pic>
        <p:nvPicPr>
          <p:cNvPr id="10" name="Picture 9">
            <a:extLst>
              <a:ext uri="{FF2B5EF4-FFF2-40B4-BE49-F238E27FC236}">
                <a16:creationId xmlns:a16="http://schemas.microsoft.com/office/drawing/2014/main" id="{261EC23F-41E3-430C-A120-962B9A339ED3}"/>
              </a:ext>
            </a:extLst>
          </p:cNvPr>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15360" y="1577974"/>
            <a:ext cx="2876550" cy="822325"/>
          </a:xfrm>
          <a:prstGeom prst="rect">
            <a:avLst/>
          </a:prstGeom>
          <a:noFill/>
          <a:ln>
            <a:noFill/>
          </a:ln>
        </p:spPr>
      </p:pic>
    </p:spTree>
    <p:extLst>
      <p:ext uri="{BB962C8B-B14F-4D97-AF65-F5344CB8AC3E}">
        <p14:creationId xmlns:p14="http://schemas.microsoft.com/office/powerpoint/2010/main" val="141264514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person, indoor&#10;&#10;Description generated with high confidence">
            <a:extLst>
              <a:ext uri="{FF2B5EF4-FFF2-40B4-BE49-F238E27FC236}">
                <a16:creationId xmlns:a16="http://schemas.microsoft.com/office/drawing/2014/main" id="{6E273952-D31E-475C-8ED8-FD80B92519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2077"/>
          </a:xfrm>
          <a:prstGeom prst="rect">
            <a:avLst/>
          </a:prstGeom>
        </p:spPr>
      </p:pic>
      <p:sp>
        <p:nvSpPr>
          <p:cNvPr id="8" name="Rectangle 7">
            <a:extLst>
              <a:ext uri="{FF2B5EF4-FFF2-40B4-BE49-F238E27FC236}">
                <a16:creationId xmlns:a16="http://schemas.microsoft.com/office/drawing/2014/main" id="{5766DAF1-63F0-4C2E-BBA2-81E3C67A191C}"/>
              </a:ext>
            </a:extLst>
          </p:cNvPr>
          <p:cNvSpPr/>
          <p:nvPr userDrawn="1"/>
        </p:nvSpPr>
        <p:spPr bwMode="auto">
          <a:xfrm>
            <a:off x="0" y="5635487"/>
            <a:ext cx="12192000" cy="1222513"/>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sz="1800" dirty="0">
              <a:solidFill>
                <a:srgbClr val="000000"/>
              </a:solidFill>
              <a:latin typeface="Times" charset="0"/>
            </a:endParaRPr>
          </a:p>
        </p:txBody>
      </p:sp>
      <p:pic>
        <p:nvPicPr>
          <p:cNvPr id="10" name="Picture 9">
            <a:extLst>
              <a:ext uri="{FF2B5EF4-FFF2-40B4-BE49-F238E27FC236}">
                <a16:creationId xmlns:a16="http://schemas.microsoft.com/office/drawing/2014/main" id="{E05FBBD7-5C0C-476C-B1C3-15475243AA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232130"/>
            <a:ext cx="4008105" cy="632574"/>
          </a:xfrm>
          <a:prstGeom prst="rect">
            <a:avLst/>
          </a:prstGeom>
        </p:spPr>
      </p:pic>
    </p:spTree>
    <p:extLst>
      <p:ext uri="{BB962C8B-B14F-4D97-AF65-F5344CB8AC3E}">
        <p14:creationId xmlns:p14="http://schemas.microsoft.com/office/powerpoint/2010/main" val="1569517645"/>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Straight Connector 10"/>
          <p:cNvCxnSpPr>
            <a:cxnSpLocks noChangeShapeType="1"/>
          </p:cNvCxnSpPr>
          <p:nvPr/>
        </p:nvCxnSpPr>
        <p:spPr bwMode="auto">
          <a:xfrm>
            <a:off x="0" y="643134"/>
            <a:ext cx="12192000" cy="0"/>
          </a:xfrm>
          <a:prstGeom prst="line">
            <a:avLst/>
          </a:prstGeom>
          <a:noFill/>
          <a:ln w="6350">
            <a:solidFill>
              <a:schemeClr val="tx1"/>
            </a:solidFill>
            <a:prstDash val="dash"/>
            <a:round/>
            <a:headEnd/>
            <a:tailEnd/>
          </a:ln>
          <a:extLst>
            <a:ext uri="{909E8E84-426E-40dd-AFC4-6F175D3DCCD1}">
              <a14:hiddenFill xmlns:a14="http://schemas.microsoft.com/office/drawing/2010/main" xmlns="">
                <a:noFill/>
              </a14:hiddenFill>
            </a:ext>
          </a:extLst>
        </p:spPr>
      </p:cxnSp>
      <p:pic>
        <p:nvPicPr>
          <p:cNvPr id="11" name="Picture 1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0" y="6361489"/>
            <a:ext cx="2540000" cy="400872"/>
          </a:xfrm>
          <a:prstGeom prst="rect">
            <a:avLst/>
          </a:prstGeom>
        </p:spPr>
      </p:pic>
      <p:sp>
        <p:nvSpPr>
          <p:cNvPr id="10" name="Line 11"/>
          <p:cNvSpPr>
            <a:spLocks noChangeShapeType="1"/>
          </p:cNvSpPr>
          <p:nvPr/>
        </p:nvSpPr>
        <p:spPr bwMode="auto">
          <a:xfrm>
            <a:off x="11320253" y="6538876"/>
            <a:ext cx="0" cy="82153"/>
          </a:xfrm>
          <a:prstGeom prst="line">
            <a:avLst/>
          </a:prstGeom>
          <a:noFill/>
          <a:ln w="6350">
            <a:solidFill>
              <a:schemeClr val="tx1"/>
            </a:solidFill>
            <a:round/>
            <a:headEnd/>
            <a:tailEnd/>
          </a:ln>
        </p:spPr>
        <p:txBody>
          <a:bodyPr wrap="none" anchor="ctr"/>
          <a:lstStyle/>
          <a:p>
            <a:pPr>
              <a:defRPr/>
            </a:pPr>
            <a:endParaRPr lang="en-US" sz="1000" dirty="0">
              <a:solidFill>
                <a:srgbClr val="000000"/>
              </a:solidFill>
              <a:latin typeface="+mj-lt"/>
              <a:ea typeface="ＭＳ Ｐゴシック" pitchFamily="1" charset="-128"/>
              <a:cs typeface="Arial" pitchFamily="34" charset="0"/>
            </a:endParaRPr>
          </a:p>
        </p:txBody>
      </p:sp>
      <p:sp>
        <p:nvSpPr>
          <p:cNvPr id="12" name="Rectangle 6"/>
          <p:cNvSpPr>
            <a:spLocks noGrp="1" noChangeArrowheads="1"/>
          </p:cNvSpPr>
          <p:nvPr>
            <p:ph type="sldNum" sz="quarter" idx="4"/>
          </p:nvPr>
        </p:nvSpPr>
        <p:spPr>
          <a:xfrm>
            <a:off x="11449372" y="6466843"/>
            <a:ext cx="524093" cy="226219"/>
          </a:xfrm>
          <a:prstGeom prst="rect">
            <a:avLst/>
          </a:prstGeom>
        </p:spPr>
        <p:txBody>
          <a:bodyPr anchor="ctr"/>
          <a:lstStyle>
            <a:lvl1pPr>
              <a:defRPr sz="900">
                <a:solidFill>
                  <a:schemeClr val="tx1"/>
                </a:solidFill>
                <a:latin typeface="+mj-lt"/>
                <a:cs typeface="Calibri" panose="020F0502020204030204" pitchFamily="34" charset="0"/>
              </a:defRPr>
            </a:lvl1pPr>
          </a:lstStyle>
          <a:p>
            <a:fld id="{D4348F35-18D3-41DB-BC3D-8BA142A4D559}" type="slidenum">
              <a:rPr lang="en-US" smtClean="0">
                <a:solidFill>
                  <a:srgbClr val="000000"/>
                </a:solidFill>
                <a:ea typeface="ＭＳ Ｐゴシック" pitchFamily="1" charset="-128"/>
              </a:rPr>
              <a:pPr/>
              <a:t>‹#›</a:t>
            </a:fld>
            <a:endParaRPr lang="en-US" dirty="0">
              <a:solidFill>
                <a:srgbClr val="000000"/>
              </a:solidFill>
              <a:ea typeface="ＭＳ Ｐゴシック" pitchFamily="1" charset="-128"/>
            </a:endParaRPr>
          </a:p>
        </p:txBody>
      </p:sp>
      <p:sp>
        <p:nvSpPr>
          <p:cNvPr id="13" name="Footer Placeholder 3"/>
          <p:cNvSpPr>
            <a:spLocks noGrp="1"/>
          </p:cNvSpPr>
          <p:nvPr>
            <p:ph type="ftr" sz="quarter" idx="3"/>
          </p:nvPr>
        </p:nvSpPr>
        <p:spPr>
          <a:xfrm>
            <a:off x="7315200" y="6466840"/>
            <a:ext cx="3878053" cy="335160"/>
          </a:xfrm>
          <a:prstGeom prst="rect">
            <a:avLst/>
          </a:prstGeom>
        </p:spPr>
        <p:txBody>
          <a:bodyPr/>
          <a:lstStyle>
            <a:lvl1pPr algn="r">
              <a:defRPr sz="900">
                <a:latin typeface="+mj-lt"/>
                <a:cs typeface="Calibri" panose="020F0502020204030204" pitchFamily="34" charset="0"/>
              </a:defRPr>
            </a:lvl1pPr>
          </a:lstStyle>
          <a:p>
            <a:pPr>
              <a:defRPr/>
            </a:pPr>
            <a:r>
              <a:rPr lang="en-US" dirty="0">
                <a:solidFill>
                  <a:srgbClr val="000000"/>
                </a:solidFill>
                <a:ea typeface="ＭＳ Ｐゴシック" pitchFamily="1" charset="-128"/>
              </a:rPr>
              <a:t>Day 5 Close Review – February 15, 2021</a:t>
            </a:r>
          </a:p>
        </p:txBody>
      </p:sp>
      <p:pic>
        <p:nvPicPr>
          <p:cNvPr id="7" name="Picture 6" descr="A close up of a logo&#10;&#10;Description automatically generated">
            <a:extLst>
              <a:ext uri="{FF2B5EF4-FFF2-40B4-BE49-F238E27FC236}">
                <a16:creationId xmlns:a16="http://schemas.microsoft.com/office/drawing/2014/main" id="{D2C8A846-7C8B-43F3-A624-6AC80B685083}"/>
              </a:ext>
            </a:extLst>
          </p:cNvPr>
          <p:cNvPicPr>
            <a:picLocks noChangeAspect="1"/>
          </p:cNvPicPr>
          <p:nvPr userDrawn="1"/>
        </p:nvPicPr>
        <p:blipFill>
          <a:blip r:embed="rId14" cstate="hqprint">
            <a:extLst>
              <a:ext uri="{28A0092B-C50C-407E-A947-70E740481C1C}">
                <a14:useLocalDpi xmlns:a14="http://schemas.microsoft.com/office/drawing/2010/main"/>
              </a:ext>
            </a:extLst>
          </a:blip>
          <a:stretch>
            <a:fillRect/>
          </a:stretch>
        </p:blipFill>
        <p:spPr>
          <a:xfrm>
            <a:off x="94355" y="191922"/>
            <a:ext cx="1066284" cy="426513"/>
          </a:xfrm>
          <a:prstGeom prst="rect">
            <a:avLst/>
          </a:prstGeom>
        </p:spPr>
      </p:pic>
    </p:spTree>
    <p:extLst>
      <p:ext uri="{BB962C8B-B14F-4D97-AF65-F5344CB8AC3E}">
        <p14:creationId xmlns:p14="http://schemas.microsoft.com/office/powerpoint/2010/main" val="300498257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p:hf hdr="0" dt="0"/>
  <p:txStyles>
    <p:titleStyle>
      <a:lvl1pPr algn="l" rtl="0" eaLnBrk="0" fontAlgn="base" hangingPunct="0">
        <a:spcBef>
          <a:spcPct val="0"/>
        </a:spcBef>
        <a:spcAft>
          <a:spcPct val="0"/>
        </a:spcAft>
        <a:defRPr lang="en-US" sz="2000" b="1" i="0" kern="1200" smtClean="0">
          <a:solidFill>
            <a:schemeClr val="tx1"/>
          </a:solidFill>
          <a:latin typeface="+mj-lt"/>
          <a:ea typeface="ＭＳ Ｐゴシック" charset="-128"/>
          <a:cs typeface="Arial" pitchFamily="34" charset="0"/>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171450" indent="-171450" algn="l" rtl="0" eaLnBrk="0" fontAlgn="base" hangingPunct="0">
        <a:spcBef>
          <a:spcPct val="20000"/>
        </a:spcBef>
        <a:spcAft>
          <a:spcPct val="0"/>
        </a:spcAft>
        <a:buClrTx/>
        <a:buChar char="•"/>
        <a:defRPr sz="1200" b="0" i="0">
          <a:solidFill>
            <a:schemeClr val="tx1"/>
          </a:solidFill>
          <a:latin typeface="+mj-lt"/>
          <a:ea typeface="ＭＳ Ｐゴシック" charset="-128"/>
          <a:cs typeface="Arial" pitchFamily="34" charset="0"/>
        </a:defRPr>
      </a:lvl1pPr>
      <a:lvl2pPr marL="628650" indent="-171450" algn="l" rtl="0" eaLnBrk="0" fontAlgn="base" hangingPunct="0">
        <a:spcBef>
          <a:spcPct val="20000"/>
        </a:spcBef>
        <a:spcAft>
          <a:spcPct val="0"/>
        </a:spcAft>
        <a:buClrTx/>
        <a:buFont typeface="Arial" pitchFamily="34" charset="0"/>
        <a:buChar char="‒"/>
        <a:defRPr sz="1050" b="0" i="0">
          <a:solidFill>
            <a:schemeClr val="bg2">
              <a:lumMod val="50000"/>
            </a:schemeClr>
          </a:solidFill>
          <a:latin typeface="+mj-lt"/>
          <a:ea typeface="ＭＳ Ｐゴシック" charset="-128"/>
          <a:cs typeface="Arial" pitchFamily="34" charset="0"/>
        </a:defRPr>
      </a:lvl2pPr>
      <a:lvl3pPr marL="1028700" indent="-114300" algn="l" rtl="0" eaLnBrk="0" fontAlgn="base" hangingPunct="0">
        <a:spcBef>
          <a:spcPct val="20000"/>
        </a:spcBef>
        <a:spcAft>
          <a:spcPct val="0"/>
        </a:spcAft>
        <a:buClrTx/>
        <a:buChar char="•"/>
        <a:defRPr sz="1000" b="0" i="0">
          <a:solidFill>
            <a:schemeClr val="bg2">
              <a:lumMod val="50000"/>
            </a:schemeClr>
          </a:solidFill>
          <a:latin typeface="+mj-lt"/>
          <a:ea typeface="ＭＳ Ｐゴシック" charset="-128"/>
          <a:cs typeface="Arial" pitchFamily="34" charset="0"/>
        </a:defRPr>
      </a:lvl3pPr>
      <a:lvl4pPr marL="1600200" indent="-228600" algn="l" rtl="0" eaLnBrk="0" fontAlgn="base" hangingPunct="0">
        <a:spcBef>
          <a:spcPct val="20000"/>
        </a:spcBef>
        <a:spcAft>
          <a:spcPct val="0"/>
        </a:spcAft>
        <a:buClrTx/>
        <a:buChar char="–"/>
        <a:defRPr sz="900" b="0" i="0">
          <a:solidFill>
            <a:schemeClr val="bg2">
              <a:lumMod val="50000"/>
            </a:schemeClr>
          </a:solidFill>
          <a:latin typeface="+mj-lt"/>
          <a:ea typeface="ＭＳ Ｐゴシック" charset="-128"/>
          <a:cs typeface="Arial" pitchFamily="34" charset="0"/>
        </a:defRPr>
      </a:lvl4pPr>
      <a:lvl5pPr marL="2057400" indent="-228600" algn="l" rtl="0" eaLnBrk="0" fontAlgn="base" hangingPunct="0">
        <a:spcBef>
          <a:spcPct val="20000"/>
        </a:spcBef>
        <a:spcAft>
          <a:spcPct val="0"/>
        </a:spcAft>
        <a:buClrTx/>
        <a:buChar char="»"/>
        <a:defRPr sz="900" b="0" i="0">
          <a:solidFill>
            <a:schemeClr val="bg2">
              <a:lumMod val="50000"/>
            </a:schemeClr>
          </a:solidFill>
          <a:latin typeface="+mj-lt"/>
          <a:ea typeface="ＭＳ Ｐゴシック" charset="-128"/>
          <a:cs typeface="Arial" pitchFamily="34" charset="0"/>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app.powerbi.com/groups/me/reports/b16650ac-ccfa-41b9-baba-5c8e3cc9da2b/ReportSection54a6cd421bae3c5eeee1?pbi_source=PowerPoin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eec6a07f-e11e-484d-bb0c-419a825d9f5a/ReportSection8bccf783fb3be0266da9?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eec6a07f-e11e-484d-bb0c-419a825d9f5a/ReportSection0c074410e9ff1ec2dbe4?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app.powerbi.com/groups/me/reports/967d0dd2-186f-4068-b556-29652363c728/ReportSection670a166404d6bb2effdb?pbi_source=PowerPoint" TargetMode="External"/><Relationship Id="rId7" Type="http://schemas.openxmlformats.org/officeDocument/2006/relationships/hyperlink" Target="https://app.powerbi.com/groups/me/reports/967d0dd2-186f-4068-b556-29652363c728/ReportSection5995c77b972461729f98?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hyperlink" Target="https://app.powerbi.com/groups/me/reports/967d0dd2-186f-4068-b556-29652363c728/ReportSection31e77c5c8a2df7b3b84a?pbi_source=PowerPoint" TargetMode="External"/><Relationship Id="rId4" Type="http://schemas.openxmlformats.org/officeDocument/2006/relationships/image" Target="../media/image28.png"/><Relationship Id="rId9" Type="http://schemas.openxmlformats.org/officeDocument/2006/relationships/hyperlink" Target="https://app.powerbi.com/links/0yeex3xdxA?ctid=d4062de4-74ba-4730-a339-59645ae170de&amp;pbi_source=linkSha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in_title">
            <a:extLst>
              <a:ext uri="{FF2B5EF4-FFF2-40B4-BE49-F238E27FC236}">
                <a16:creationId xmlns:a16="http://schemas.microsoft.com/office/drawing/2014/main" id="{53055BC9-B832-4F76-AEC5-4092B633C5B4}"/>
              </a:ext>
            </a:extLst>
          </p:cNvPr>
          <p:cNvSpPr txBox="1">
            <a:spLocks/>
          </p:cNvSpPr>
          <p:nvPr/>
        </p:nvSpPr>
        <p:spPr>
          <a:xfrm>
            <a:off x="6020655" y="4063718"/>
            <a:ext cx="6303307" cy="1449575"/>
          </a:xfrm>
          <a:prstGeom prst="rect">
            <a:avLst/>
          </a:prstGeom>
        </p:spPr>
        <p:txBody>
          <a:bodyPr/>
          <a:lstStyle>
            <a:lvl1pPr algn="l" rtl="0" eaLnBrk="0" fontAlgn="base" hangingPunct="0">
              <a:spcBef>
                <a:spcPct val="0"/>
              </a:spcBef>
              <a:spcAft>
                <a:spcPct val="0"/>
              </a:spcAft>
              <a:defRPr lang="en-US" sz="2000" b="1" i="0" kern="1200" smtClean="0">
                <a:solidFill>
                  <a:schemeClr val="tx1"/>
                </a:solidFill>
                <a:latin typeface="+mj-lt"/>
                <a:ea typeface="ＭＳ Ｐゴシック" charset="-128"/>
                <a:cs typeface="Arial" pitchFamily="34" charset="0"/>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a:lstStyle>
          <a:p>
            <a:r>
              <a:rPr lang="en-US" sz="3200" dirty="0">
                <a:solidFill>
                  <a:schemeClr val="bg1"/>
                </a:solidFill>
                <a:latin typeface="+mn-lt"/>
              </a:rPr>
              <a:t>Growth Investments</a:t>
            </a:r>
          </a:p>
          <a:p>
            <a:r>
              <a:rPr lang="en-US" sz="3200" dirty="0">
                <a:solidFill>
                  <a:schemeClr val="bg1"/>
                </a:solidFill>
                <a:latin typeface="+mn-lt"/>
              </a:rPr>
              <a:t>North America</a:t>
            </a:r>
          </a:p>
          <a:p>
            <a:r>
              <a:rPr lang="en-US" sz="3200" dirty="0">
                <a:solidFill>
                  <a:schemeClr val="bg1"/>
                </a:solidFill>
                <a:latin typeface="+mn-lt"/>
              </a:rPr>
              <a:t>Aug YTD &amp; F7 FY Outlook</a:t>
            </a:r>
          </a:p>
        </p:txBody>
      </p:sp>
    </p:spTree>
    <p:extLst>
      <p:ext uri="{BB962C8B-B14F-4D97-AF65-F5344CB8AC3E}">
        <p14:creationId xmlns:p14="http://schemas.microsoft.com/office/powerpoint/2010/main" val="16276298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F66BE32A-A4C2-48EE-853F-0671C4DE4E8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5724" y="191922"/>
            <a:ext cx="1066284" cy="426513"/>
          </a:xfrm>
          <a:prstGeom prst="rect">
            <a:avLst/>
          </a:prstGeom>
        </p:spPr>
      </p:pic>
      <p:sp>
        <p:nvSpPr>
          <p:cNvPr id="20" name="Title 1">
            <a:extLst>
              <a:ext uri="{FF2B5EF4-FFF2-40B4-BE49-F238E27FC236}">
                <a16:creationId xmlns:a16="http://schemas.microsoft.com/office/drawing/2014/main" id="{64B72108-D28A-4FAB-8FE9-B7D5ADD638BA}"/>
              </a:ext>
            </a:extLst>
          </p:cNvPr>
          <p:cNvSpPr txBox="1">
            <a:spLocks/>
          </p:cNvSpPr>
          <p:nvPr/>
        </p:nvSpPr>
        <p:spPr>
          <a:xfrm>
            <a:off x="1273792" y="76709"/>
            <a:ext cx="9846291" cy="490356"/>
          </a:xfrm>
          <a:prstGeom prst="rect">
            <a:avLst/>
          </a:prstGeom>
        </p:spPr>
        <p:txBody>
          <a:bodyPr>
            <a:noAutofit/>
          </a:bodyPr>
          <a:lstStyle>
            <a:defPPr>
              <a:defRPr lang="en-US"/>
            </a:defPPr>
            <a:lvl1pPr eaLnBrk="0" fontAlgn="base" hangingPunct="0">
              <a:spcBef>
                <a:spcPct val="0"/>
              </a:spcBef>
              <a:spcAft>
                <a:spcPct val="0"/>
              </a:spcAft>
              <a:defRPr lang="en-US" sz="3000" b="1" i="0">
                <a:latin typeface="Calibri" panose="020F0502020204030204" pitchFamily="34" charset="0"/>
                <a:ea typeface="ＭＳ Ｐゴシック" charset="-128"/>
                <a:cs typeface="Calibri" panose="020F0502020204030204" pitchFamily="34" charset="0"/>
              </a:defRPr>
            </a:lvl1pPr>
            <a:lvl2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fontAlgn="base">
              <a:spcBef>
                <a:spcPct val="0"/>
              </a:spcBef>
              <a:spcAft>
                <a:spcPct val="0"/>
              </a:spcAft>
              <a:defRPr sz="4400">
                <a:solidFill>
                  <a:schemeClr val="tx2"/>
                </a:solidFill>
                <a:latin typeface="Times" charset="0"/>
              </a:defRPr>
            </a:lvl6pPr>
            <a:lvl7pPr marL="914400" algn="ctr" fontAlgn="base">
              <a:spcBef>
                <a:spcPct val="0"/>
              </a:spcBef>
              <a:spcAft>
                <a:spcPct val="0"/>
              </a:spcAft>
              <a:defRPr sz="4400">
                <a:solidFill>
                  <a:schemeClr val="tx2"/>
                </a:solidFill>
                <a:latin typeface="Times" charset="0"/>
              </a:defRPr>
            </a:lvl7pPr>
            <a:lvl8pPr marL="1371600" algn="ctr" fontAlgn="base">
              <a:spcBef>
                <a:spcPct val="0"/>
              </a:spcBef>
              <a:spcAft>
                <a:spcPct val="0"/>
              </a:spcAft>
              <a:defRPr sz="4400">
                <a:solidFill>
                  <a:schemeClr val="tx2"/>
                </a:solidFill>
                <a:latin typeface="Times" charset="0"/>
              </a:defRPr>
            </a:lvl8pPr>
            <a:lvl9pPr marL="1828800" algn="ctr" fontAlgn="base">
              <a:spcBef>
                <a:spcPct val="0"/>
              </a:spcBef>
              <a:spcAft>
                <a:spcPct val="0"/>
              </a:spcAft>
              <a:defRPr sz="4400">
                <a:solidFill>
                  <a:schemeClr val="tx2"/>
                </a:solidFill>
                <a:latin typeface="Times"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North America Growth Investments – FY Outlook</a:t>
            </a:r>
          </a:p>
        </p:txBody>
      </p:sp>
      <p:sp>
        <p:nvSpPr>
          <p:cNvPr id="2" name="Slide Number Placeholder 1">
            <a:extLst>
              <a:ext uri="{FF2B5EF4-FFF2-40B4-BE49-F238E27FC236}">
                <a16:creationId xmlns:a16="http://schemas.microsoft.com/office/drawing/2014/main" id="{E2A7297B-9D6A-4B21-81B2-61EB7AAD59B0}"/>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348F35-18D3-41DB-BC3D-8BA142A4D559}" type="slidenum">
              <a:rPr kumimoji="0" lang="en-US" sz="800" b="0" i="0" u="none" strike="noStrike" kern="1200" cap="none" spc="0" normalizeH="0" baseline="0" noProof="0" smtClean="0">
                <a:ln>
                  <a:noFill/>
                </a:ln>
                <a:solidFill>
                  <a:srgbClr val="000000"/>
                </a:solidFill>
                <a:effectLst/>
                <a:uLnTx/>
                <a:uFillTx/>
                <a:latin typeface="Arial"/>
                <a:ea typeface="ＭＳ Ｐゴシック" pitchFamily="1" charset="-128"/>
                <a:cs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dirty="0">
              <a:ln>
                <a:noFill/>
              </a:ln>
              <a:solidFill>
                <a:srgbClr val="000000"/>
              </a:solidFill>
              <a:effectLst/>
              <a:uLnTx/>
              <a:uFillTx/>
              <a:latin typeface="Arial"/>
              <a:ea typeface="ＭＳ Ｐゴシック" pitchFamily="1" charset="-128"/>
              <a:cs typeface="Calibri" panose="020F0502020204030204" pitchFamily="34" charset="0"/>
            </a:endParaRPr>
          </a:p>
        </p:txBody>
      </p:sp>
      <p:sp>
        <p:nvSpPr>
          <p:cNvPr id="14" name="Rectangle 8">
            <a:extLst>
              <a:ext uri="{FF2B5EF4-FFF2-40B4-BE49-F238E27FC236}">
                <a16:creationId xmlns:a16="http://schemas.microsoft.com/office/drawing/2014/main" id="{7ECCA05C-5ECD-4DBA-BBBF-CD4566A4FEE8}"/>
              </a:ext>
            </a:extLst>
          </p:cNvPr>
          <p:cNvSpPr/>
          <p:nvPr/>
        </p:nvSpPr>
        <p:spPr bwMode="auto">
          <a:xfrm>
            <a:off x="449580" y="745747"/>
            <a:ext cx="11384280" cy="402336"/>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0 w 8493712"/>
              <a:gd name="connsiteY0" fmla="*/ 0 h 307777"/>
              <a:gd name="connsiteX1" fmla="*/ 8493712 w 8493712"/>
              <a:gd name="connsiteY1" fmla="*/ 0 h 307777"/>
              <a:gd name="connsiteX2" fmla="*/ 8307974 w 8493712"/>
              <a:gd name="connsiteY2" fmla="*/ 307777 h 307777"/>
              <a:gd name="connsiteX3" fmla="*/ 0 w 8493712"/>
              <a:gd name="connsiteY3" fmla="*/ 307777 h 307777"/>
              <a:gd name="connsiteX4" fmla="*/ 0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0" y="0"/>
                </a:moveTo>
                <a:lnTo>
                  <a:pt x="8493712" y="0"/>
                </a:lnTo>
                <a:lnTo>
                  <a:pt x="8307974" y="307777"/>
                </a:lnTo>
                <a:lnTo>
                  <a:pt x="0" y="307777"/>
                </a:lnTo>
                <a:lnTo>
                  <a:pt x="0"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Sales Outperformance…</a:t>
            </a:r>
          </a:p>
        </p:txBody>
      </p:sp>
      <p:sp>
        <p:nvSpPr>
          <p:cNvPr id="15" name="Rectangle 6">
            <a:extLst>
              <a:ext uri="{FF2B5EF4-FFF2-40B4-BE49-F238E27FC236}">
                <a16:creationId xmlns:a16="http://schemas.microsoft.com/office/drawing/2014/main" id="{51C960B4-9DA3-4A5D-8EED-F87B4E79ABDF}"/>
              </a:ext>
            </a:extLst>
          </p:cNvPr>
          <p:cNvSpPr/>
          <p:nvPr/>
        </p:nvSpPr>
        <p:spPr bwMode="auto">
          <a:xfrm>
            <a:off x="2408568" y="6362717"/>
            <a:ext cx="8800538" cy="40233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…Leading To Incremental Investment</a:t>
            </a:r>
          </a:p>
        </p:txBody>
      </p:sp>
      <p:sp>
        <p:nvSpPr>
          <p:cNvPr id="23" name="Rectangle 22">
            <a:extLst>
              <a:ext uri="{FF2B5EF4-FFF2-40B4-BE49-F238E27FC236}">
                <a16:creationId xmlns:a16="http://schemas.microsoft.com/office/drawing/2014/main" id="{A03DC97C-EF87-4AE5-B0BB-957DB5C25FAF}"/>
              </a:ext>
            </a:extLst>
          </p:cNvPr>
          <p:cNvSpPr/>
          <p:nvPr/>
        </p:nvSpPr>
        <p:spPr bwMode="auto">
          <a:xfrm>
            <a:off x="7953271" y="1784970"/>
            <a:ext cx="4020194" cy="377342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charset="0"/>
              <a:ea typeface="+mn-ea"/>
              <a:cs typeface="+mn-cs"/>
            </a:endParaRPr>
          </a:p>
        </p:txBody>
      </p:sp>
      <p:sp>
        <p:nvSpPr>
          <p:cNvPr id="24" name="Rectangle 23">
            <a:extLst>
              <a:ext uri="{FF2B5EF4-FFF2-40B4-BE49-F238E27FC236}">
                <a16:creationId xmlns:a16="http://schemas.microsoft.com/office/drawing/2014/main" id="{1B48CC00-3C56-4543-9E7A-49718ACC79F4}"/>
              </a:ext>
            </a:extLst>
          </p:cNvPr>
          <p:cNvSpPr/>
          <p:nvPr/>
        </p:nvSpPr>
        <p:spPr bwMode="auto">
          <a:xfrm>
            <a:off x="7953270" y="1412420"/>
            <a:ext cx="4020194" cy="372550"/>
          </a:xfrm>
          <a:prstGeom prst="rect">
            <a:avLst/>
          </a:prstGeom>
          <a:solidFill>
            <a:srgbClr val="002060"/>
          </a:solidFill>
        </p:spPr>
        <p:txBody>
          <a:bodyPr anchor="ctr" anchorCtr="0"/>
          <a:lstStyle/>
          <a:p>
            <a:pPr algn="ctr" defTabSz="457200">
              <a:spcBef>
                <a:spcPct val="0"/>
              </a:spcBef>
            </a:pPr>
            <a:r>
              <a:rPr lang="en-US" sz="1600" dirty="0">
                <a:solidFill>
                  <a:schemeClr val="bg1"/>
                </a:solidFill>
                <a:latin typeface="Arial" panose="020B0604020202020204" pitchFamily="34" charset="0"/>
                <a:cs typeface="Arial" panose="020B0604020202020204" pitchFamily="34" charset="0"/>
              </a:rPr>
              <a:t>Commentary</a:t>
            </a:r>
          </a:p>
        </p:txBody>
      </p:sp>
      <p:sp>
        <p:nvSpPr>
          <p:cNvPr id="25" name="TextBox 24">
            <a:extLst>
              <a:ext uri="{FF2B5EF4-FFF2-40B4-BE49-F238E27FC236}">
                <a16:creationId xmlns:a16="http://schemas.microsoft.com/office/drawing/2014/main" id="{73BFEE3D-DB70-436D-A9A1-3466F2EF6D6E}"/>
              </a:ext>
            </a:extLst>
          </p:cNvPr>
          <p:cNvSpPr txBox="1"/>
          <p:nvPr/>
        </p:nvSpPr>
        <p:spPr>
          <a:xfrm>
            <a:off x="8059951" y="1811381"/>
            <a:ext cx="4132049" cy="3139321"/>
          </a:xfrm>
          <a:prstGeom prst="rect">
            <a:avLst/>
          </a:prstGeom>
          <a:noFill/>
        </p:spPr>
        <p:txBody>
          <a:bodyPr wrap="square" rtlCol="0">
            <a:spAutoFit/>
          </a:bodyPr>
          <a:lstStyle/>
          <a:p>
            <a:pPr lvl="0">
              <a:defRPr/>
            </a:pPr>
            <a:r>
              <a:rPr lang="en-US" b="1" u="sng" dirty="0">
                <a:solidFill>
                  <a:srgbClr val="000000"/>
                </a:solidFill>
                <a:latin typeface="Calibri" panose="020F0502020204030204" pitchFamily="34" charset="0"/>
                <a:cs typeface="Calibri" panose="020F0502020204030204" pitchFamily="34" charset="0"/>
              </a:rPr>
              <a:t>Sales +$112M VOP</a:t>
            </a:r>
          </a:p>
          <a:p>
            <a:pPr lvl="0">
              <a:defRPr/>
            </a:pPr>
            <a:r>
              <a:rPr lang="en-US" dirty="0">
                <a:solidFill>
                  <a:srgbClr val="000000"/>
                </a:solidFill>
                <a:latin typeface="Calibri" panose="020F0502020204030204" pitchFamily="34" charset="0"/>
                <a:cs typeface="Calibri" panose="020F0502020204030204" pitchFamily="34" charset="0"/>
              </a:rPr>
              <a:t>Outperformance Across Most Initiatives</a:t>
            </a:r>
          </a:p>
          <a:p>
            <a:pPr lvl="0">
              <a:defRPr/>
            </a:pPr>
            <a:endParaRPr lang="en-US" dirty="0">
              <a:solidFill>
                <a:srgbClr val="000000"/>
              </a:solidFill>
              <a:latin typeface="Calibri" panose="020F0502020204030204" pitchFamily="34" charset="0"/>
              <a:cs typeface="Calibri" panose="020F0502020204030204" pitchFamily="34" charset="0"/>
            </a:endParaRPr>
          </a:p>
          <a:p>
            <a:pPr lvl="0">
              <a:defRPr/>
            </a:pPr>
            <a:r>
              <a:rPr lang="en-US" b="1" u="sng" dirty="0">
                <a:solidFill>
                  <a:srgbClr val="000000"/>
                </a:solidFill>
                <a:latin typeface="Calibri" panose="020F0502020204030204" pitchFamily="34" charset="0"/>
                <a:cs typeface="Calibri" panose="020F0502020204030204" pitchFamily="34" charset="0"/>
              </a:rPr>
              <a:t>Operating Expense +$16M VOP</a:t>
            </a:r>
            <a:r>
              <a:rPr lang="en-US" u="sng" dirty="0">
                <a:solidFill>
                  <a:srgbClr val="000000"/>
                </a:solidFill>
                <a:latin typeface="Calibri" panose="020F0502020204030204" pitchFamily="34" charset="0"/>
                <a:cs typeface="Calibri" panose="020F0502020204030204" pitchFamily="34" charset="0"/>
              </a:rPr>
              <a:t> </a:t>
            </a:r>
          </a:p>
          <a:p>
            <a:pPr marL="171450" lvl="0" indent="-171450">
              <a:buFont typeface="Arial" panose="020B0604020202020204" pitchFamily="34" charset="0"/>
              <a:buChar char="•"/>
              <a:defRPr/>
            </a:pPr>
            <a:r>
              <a:rPr lang="en-US" dirty="0">
                <a:solidFill>
                  <a:srgbClr val="000000"/>
                </a:solidFill>
                <a:latin typeface="Calibri" panose="020F0502020204030204" pitchFamily="34" charset="0"/>
                <a:cs typeface="Calibri" panose="020F0502020204030204" pitchFamily="34" charset="0"/>
              </a:rPr>
              <a:t>Incremental Investment Around eCommerce, Trade Solutions, RGM, Technology &amp; Canada</a:t>
            </a:r>
          </a:p>
          <a:p>
            <a:pPr lvl="0">
              <a:defRPr/>
            </a:pPr>
            <a:endParaRPr lang="en-US" dirty="0">
              <a:solidFill>
                <a:srgbClr val="000000"/>
              </a:solidFill>
              <a:latin typeface="Calibri" panose="020F0502020204030204" pitchFamily="34" charset="0"/>
              <a:cs typeface="Calibri" panose="020F0502020204030204" pitchFamily="34" charset="0"/>
            </a:endParaRPr>
          </a:p>
          <a:p>
            <a:pPr>
              <a:defRPr/>
            </a:pPr>
            <a:r>
              <a:rPr lang="en-US" b="1" u="sng" dirty="0">
                <a:solidFill>
                  <a:srgbClr val="000000"/>
                </a:solidFill>
                <a:latin typeface="Calibri" panose="020F0502020204030204" pitchFamily="34" charset="0"/>
                <a:cs typeface="Calibri" panose="020F0502020204030204" pitchFamily="34" charset="0"/>
              </a:rPr>
              <a:t>F9 Changes</a:t>
            </a:r>
          </a:p>
          <a:p>
            <a:pPr marL="171450" lvl="0" indent="-171450">
              <a:buFont typeface="Arial" panose="020B0604020202020204" pitchFamily="34" charset="0"/>
              <a:buChar char="•"/>
              <a:defRPr/>
            </a:pPr>
            <a:r>
              <a:rPr lang="en-US" dirty="0">
                <a:solidFill>
                  <a:srgbClr val="000000"/>
                </a:solidFill>
                <a:latin typeface="Calibri" panose="020F0502020204030204" pitchFamily="34" charset="0"/>
                <a:cs typeface="Calibri" panose="020F0502020204030204" pitchFamily="34" charset="0"/>
              </a:rPr>
              <a:t>Delay 4Q Open Roles To 1Q22</a:t>
            </a:r>
          </a:p>
          <a:p>
            <a:pPr marL="171450" lvl="0" indent="-171450">
              <a:buFont typeface="Arial" panose="020B0604020202020204" pitchFamily="34" charset="0"/>
              <a:buChar char="•"/>
              <a:defRPr/>
            </a:pPr>
            <a:r>
              <a:rPr lang="en-US" dirty="0">
                <a:solidFill>
                  <a:srgbClr val="000000"/>
                </a:solidFill>
                <a:latin typeface="Calibri" panose="020F0502020204030204" pitchFamily="34" charset="0"/>
                <a:cs typeface="Calibri" panose="020F0502020204030204" pitchFamily="34" charset="0"/>
              </a:rPr>
              <a:t>Reduce 4Q Non-C&amp;B Spend.</a:t>
            </a:r>
          </a:p>
        </p:txBody>
      </p:sp>
      <p:pic>
        <p:nvPicPr>
          <p:cNvPr id="12" name="Picture" title="This slide contains the following visuals: textbox, image, shape, pivotTable, slicer, slicer. Please refer to the notes on this slide for details.">
            <a:hlinkClick r:id="rId4"/>
            <a:extLst>
              <a:ext uri="{FF2B5EF4-FFF2-40B4-BE49-F238E27FC236}">
                <a16:creationId xmlns:a16="http://schemas.microsoft.com/office/drawing/2014/main" id="{A48C30F1-F81F-48DA-8255-6E5A2C9F528F}"/>
              </a:ext>
            </a:extLst>
          </p:cNvPr>
          <p:cNvPicPr>
            <a:picLocks noChangeAspect="1"/>
          </p:cNvPicPr>
          <p:nvPr/>
        </p:nvPicPr>
        <p:blipFill rotWithShape="1">
          <a:blip r:embed="rId5"/>
          <a:srcRect l="9963" t="19733" r="47828" b="26731"/>
          <a:stretch/>
        </p:blipFill>
        <p:spPr>
          <a:xfrm>
            <a:off x="1273792" y="1353300"/>
            <a:ext cx="5073742" cy="3671461"/>
          </a:xfrm>
          <a:prstGeom prst="rect">
            <a:avLst/>
          </a:prstGeom>
          <a:noFill/>
        </p:spPr>
      </p:pic>
    </p:spTree>
    <p:extLst>
      <p:ext uri="{BB962C8B-B14F-4D97-AF65-F5344CB8AC3E}">
        <p14:creationId xmlns:p14="http://schemas.microsoft.com/office/powerpoint/2010/main" val="205871341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shape, slicer, slicer, pivotTable. Please refer to the notes on this slide for details.">
            <a:hlinkClick r:id="rId3"/>
          </p:cNvPr>
          <p:cNvPicPr>
            <a:picLocks noChangeAspect="1"/>
          </p:cNvPicPr>
          <p:nvPr/>
        </p:nvPicPr>
        <p:blipFill rotWithShape="1">
          <a:blip r:embed="rId4"/>
          <a:srcRect l="10075" t="20194" r="40221" b="20388"/>
          <a:stretch/>
        </p:blipFill>
        <p:spPr>
          <a:xfrm>
            <a:off x="1287262" y="1384916"/>
            <a:ext cx="5974672" cy="4074851"/>
          </a:xfrm>
          <a:prstGeom prst="rect">
            <a:avLst/>
          </a:prstGeom>
          <a:noFill/>
        </p:spPr>
      </p:pic>
      <p:sp>
        <p:nvSpPr>
          <p:cNvPr id="4" name="Title" hidden="1"/>
          <p:cNvSpPr>
            <a:spLocks noGrp="1"/>
          </p:cNvSpPr>
          <p:nvPr>
            <p:ph type="title"/>
          </p:nvPr>
        </p:nvSpPr>
        <p:spPr/>
        <p:txBody>
          <a:bodyPr/>
          <a:lstStyle/>
          <a:p>
            <a:r>
              <a:t>GCX Regional Split - FY Outlook</a:t>
            </a:r>
          </a:p>
        </p:txBody>
      </p:sp>
      <p:sp>
        <p:nvSpPr>
          <p:cNvPr id="5" name="Title 1">
            <a:extLst>
              <a:ext uri="{FF2B5EF4-FFF2-40B4-BE49-F238E27FC236}">
                <a16:creationId xmlns:a16="http://schemas.microsoft.com/office/drawing/2014/main" id="{EF93C185-CE9B-4602-9E8B-D0831435023C}"/>
              </a:ext>
            </a:extLst>
          </p:cNvPr>
          <p:cNvSpPr txBox="1">
            <a:spLocks/>
          </p:cNvSpPr>
          <p:nvPr/>
        </p:nvSpPr>
        <p:spPr>
          <a:xfrm>
            <a:off x="1273792" y="86983"/>
            <a:ext cx="9846291" cy="490356"/>
          </a:xfrm>
          <a:prstGeom prst="rect">
            <a:avLst/>
          </a:prstGeom>
        </p:spPr>
        <p:txBody>
          <a:bodyPr>
            <a:noAutofit/>
          </a:bodyPr>
          <a:lstStyle>
            <a:defPPr>
              <a:defRPr lang="en-US"/>
            </a:defPPr>
            <a:lvl1pPr eaLnBrk="0" fontAlgn="base" hangingPunct="0">
              <a:spcBef>
                <a:spcPct val="0"/>
              </a:spcBef>
              <a:spcAft>
                <a:spcPct val="0"/>
              </a:spcAft>
              <a:defRPr lang="en-US" sz="3000" b="1" i="0">
                <a:latin typeface="Calibri" panose="020F0502020204030204" pitchFamily="34" charset="0"/>
                <a:ea typeface="ＭＳ Ｐゴシック" charset="-128"/>
                <a:cs typeface="Calibri" panose="020F0502020204030204" pitchFamily="34" charset="0"/>
              </a:defRPr>
            </a:lvl1pPr>
            <a:lvl2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fontAlgn="base">
              <a:spcBef>
                <a:spcPct val="0"/>
              </a:spcBef>
              <a:spcAft>
                <a:spcPct val="0"/>
              </a:spcAft>
              <a:defRPr sz="4400">
                <a:solidFill>
                  <a:schemeClr val="tx2"/>
                </a:solidFill>
                <a:latin typeface="Times" charset="0"/>
              </a:defRPr>
            </a:lvl6pPr>
            <a:lvl7pPr marL="914400" algn="ctr" fontAlgn="base">
              <a:spcBef>
                <a:spcPct val="0"/>
              </a:spcBef>
              <a:spcAft>
                <a:spcPct val="0"/>
              </a:spcAft>
              <a:defRPr sz="4400">
                <a:solidFill>
                  <a:schemeClr val="tx2"/>
                </a:solidFill>
                <a:latin typeface="Times" charset="0"/>
              </a:defRPr>
            </a:lvl7pPr>
            <a:lvl8pPr marL="1371600" algn="ctr" fontAlgn="base">
              <a:spcBef>
                <a:spcPct val="0"/>
              </a:spcBef>
              <a:spcAft>
                <a:spcPct val="0"/>
              </a:spcAft>
              <a:defRPr sz="4400">
                <a:solidFill>
                  <a:schemeClr val="tx2"/>
                </a:solidFill>
                <a:latin typeface="Times" charset="0"/>
              </a:defRPr>
            </a:lvl8pPr>
            <a:lvl9pPr marL="1828800" algn="ctr" fontAlgn="base">
              <a:spcBef>
                <a:spcPct val="0"/>
              </a:spcBef>
              <a:spcAft>
                <a:spcPct val="0"/>
              </a:spcAft>
              <a:defRPr sz="4400">
                <a:solidFill>
                  <a:schemeClr val="tx2"/>
                </a:solidFill>
                <a:latin typeface="Times"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GCX Global Investments – </a:t>
            </a:r>
            <a:r>
              <a:rPr lang="en-US" dirty="0">
                <a:solidFill>
                  <a:srgbClr val="000000"/>
                </a:solidFill>
              </a:rPr>
              <a:t>FY Outlook</a:t>
            </a:r>
            <a:endPar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endParaRPr>
          </a:p>
        </p:txBody>
      </p:sp>
      <p:sp>
        <p:nvSpPr>
          <p:cNvPr id="6" name="Rectangle 5">
            <a:extLst>
              <a:ext uri="{FF2B5EF4-FFF2-40B4-BE49-F238E27FC236}">
                <a16:creationId xmlns:a16="http://schemas.microsoft.com/office/drawing/2014/main" id="{71EEC2B5-D5DF-4017-A953-76E5039805AA}"/>
              </a:ext>
            </a:extLst>
          </p:cNvPr>
          <p:cNvSpPr/>
          <p:nvPr/>
        </p:nvSpPr>
        <p:spPr bwMode="auto">
          <a:xfrm>
            <a:off x="5815200" y="1384916"/>
            <a:ext cx="634368" cy="4048218"/>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Rectangle 6">
            <a:extLst>
              <a:ext uri="{FF2B5EF4-FFF2-40B4-BE49-F238E27FC236}">
                <a16:creationId xmlns:a16="http://schemas.microsoft.com/office/drawing/2014/main" id="{66427514-A010-45D1-905A-33DB30D3D3DD}"/>
              </a:ext>
            </a:extLst>
          </p:cNvPr>
          <p:cNvSpPr/>
          <p:nvPr/>
        </p:nvSpPr>
        <p:spPr bwMode="auto">
          <a:xfrm>
            <a:off x="2408568" y="6362717"/>
            <a:ext cx="8800538" cy="40233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Regional Breakout Of GCX Operating Expense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PTG Regional Split - FY Outlook</a:t>
            </a:r>
          </a:p>
        </p:txBody>
      </p:sp>
      <p:sp>
        <p:nvSpPr>
          <p:cNvPr id="6" name="Title 1">
            <a:extLst>
              <a:ext uri="{FF2B5EF4-FFF2-40B4-BE49-F238E27FC236}">
                <a16:creationId xmlns:a16="http://schemas.microsoft.com/office/drawing/2014/main" id="{1137957B-2780-4A3A-941F-0D7C10800CB5}"/>
              </a:ext>
            </a:extLst>
          </p:cNvPr>
          <p:cNvSpPr txBox="1">
            <a:spLocks/>
          </p:cNvSpPr>
          <p:nvPr/>
        </p:nvSpPr>
        <p:spPr>
          <a:xfrm>
            <a:off x="1273792" y="86983"/>
            <a:ext cx="9846291" cy="490356"/>
          </a:xfrm>
          <a:prstGeom prst="rect">
            <a:avLst/>
          </a:prstGeom>
        </p:spPr>
        <p:txBody>
          <a:bodyPr>
            <a:noAutofit/>
          </a:bodyPr>
          <a:lstStyle>
            <a:defPPr>
              <a:defRPr lang="en-US"/>
            </a:defPPr>
            <a:lvl1pPr eaLnBrk="0" fontAlgn="base" hangingPunct="0">
              <a:spcBef>
                <a:spcPct val="0"/>
              </a:spcBef>
              <a:spcAft>
                <a:spcPct val="0"/>
              </a:spcAft>
              <a:defRPr lang="en-US" sz="3000" b="1" i="0">
                <a:latin typeface="Calibri" panose="020F0502020204030204" pitchFamily="34" charset="0"/>
                <a:ea typeface="ＭＳ Ｐゴシック" charset="-128"/>
                <a:cs typeface="Calibri" panose="020F0502020204030204" pitchFamily="34" charset="0"/>
              </a:defRPr>
            </a:lvl1pPr>
            <a:lvl2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fontAlgn="base">
              <a:spcBef>
                <a:spcPct val="0"/>
              </a:spcBef>
              <a:spcAft>
                <a:spcPct val="0"/>
              </a:spcAft>
              <a:defRPr sz="4400">
                <a:solidFill>
                  <a:schemeClr val="tx2"/>
                </a:solidFill>
                <a:latin typeface="Times" charset="0"/>
              </a:defRPr>
            </a:lvl6pPr>
            <a:lvl7pPr marL="914400" algn="ctr" fontAlgn="base">
              <a:spcBef>
                <a:spcPct val="0"/>
              </a:spcBef>
              <a:spcAft>
                <a:spcPct val="0"/>
              </a:spcAft>
              <a:defRPr sz="4400">
                <a:solidFill>
                  <a:schemeClr val="tx2"/>
                </a:solidFill>
                <a:latin typeface="Times" charset="0"/>
              </a:defRPr>
            </a:lvl7pPr>
            <a:lvl8pPr marL="1371600" algn="ctr" fontAlgn="base">
              <a:spcBef>
                <a:spcPct val="0"/>
              </a:spcBef>
              <a:spcAft>
                <a:spcPct val="0"/>
              </a:spcAft>
              <a:defRPr sz="4400">
                <a:solidFill>
                  <a:schemeClr val="tx2"/>
                </a:solidFill>
                <a:latin typeface="Times" charset="0"/>
              </a:defRPr>
            </a:lvl8pPr>
            <a:lvl9pPr marL="1828800" algn="ctr" fontAlgn="base">
              <a:spcBef>
                <a:spcPct val="0"/>
              </a:spcBef>
              <a:spcAft>
                <a:spcPct val="0"/>
              </a:spcAft>
              <a:defRPr sz="4400">
                <a:solidFill>
                  <a:schemeClr val="tx2"/>
                </a:solidFill>
                <a:latin typeface="Times"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PTG Global Investments – </a:t>
            </a:r>
            <a:r>
              <a:rPr lang="en-US" dirty="0">
                <a:solidFill>
                  <a:srgbClr val="000000"/>
                </a:solidFill>
              </a:rPr>
              <a:t>FY Outlook</a:t>
            </a:r>
            <a:endPar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endParaRPr>
          </a:p>
        </p:txBody>
      </p:sp>
      <p:sp>
        <p:nvSpPr>
          <p:cNvPr id="8" name="Rectangle 6">
            <a:extLst>
              <a:ext uri="{FF2B5EF4-FFF2-40B4-BE49-F238E27FC236}">
                <a16:creationId xmlns:a16="http://schemas.microsoft.com/office/drawing/2014/main" id="{8413B33D-F597-4D00-AB28-16C5DE465DDA}"/>
              </a:ext>
            </a:extLst>
          </p:cNvPr>
          <p:cNvSpPr/>
          <p:nvPr/>
        </p:nvSpPr>
        <p:spPr bwMode="auto">
          <a:xfrm>
            <a:off x="2408568" y="6362717"/>
            <a:ext cx="8800538" cy="40233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Regional Breakout Of PTG Operating Expense</a:t>
            </a:r>
          </a:p>
        </p:txBody>
      </p:sp>
      <p:pic>
        <p:nvPicPr>
          <p:cNvPr id="2" name="Picture 1">
            <a:extLst>
              <a:ext uri="{FF2B5EF4-FFF2-40B4-BE49-F238E27FC236}">
                <a16:creationId xmlns:a16="http://schemas.microsoft.com/office/drawing/2014/main" id="{119197D2-0BB4-4C1F-AB72-A5138C8E5BD2}"/>
              </a:ext>
            </a:extLst>
          </p:cNvPr>
          <p:cNvPicPr>
            <a:picLocks noChangeAspect="1"/>
          </p:cNvPicPr>
          <p:nvPr/>
        </p:nvPicPr>
        <p:blipFill>
          <a:blip r:embed="rId3"/>
          <a:stretch>
            <a:fillRect/>
          </a:stretch>
        </p:blipFill>
        <p:spPr>
          <a:xfrm>
            <a:off x="685453" y="1222128"/>
            <a:ext cx="5600700" cy="2247900"/>
          </a:xfrm>
          <a:prstGeom prst="rect">
            <a:avLst/>
          </a:prstGeom>
        </p:spPr>
      </p:pic>
      <p:sp>
        <p:nvSpPr>
          <p:cNvPr id="9" name="Rectangle 8">
            <a:extLst>
              <a:ext uri="{FF2B5EF4-FFF2-40B4-BE49-F238E27FC236}">
                <a16:creationId xmlns:a16="http://schemas.microsoft.com/office/drawing/2014/main" id="{09FD6C37-B3FD-454B-9B30-1D30D07E0786}"/>
              </a:ext>
            </a:extLst>
          </p:cNvPr>
          <p:cNvSpPr/>
          <p:nvPr/>
        </p:nvSpPr>
        <p:spPr bwMode="auto">
          <a:xfrm>
            <a:off x="4688579" y="1259673"/>
            <a:ext cx="559523" cy="217281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shape, slicer, slicer, pivotTable. Please refer to the notes on this slide for details.">
            <a:hlinkClick r:id="rId3"/>
          </p:cNvPr>
          <p:cNvPicPr>
            <a:picLocks noChangeAspect="1"/>
          </p:cNvPicPr>
          <p:nvPr/>
        </p:nvPicPr>
        <p:blipFill rotWithShape="1">
          <a:blip r:embed="rId4"/>
          <a:srcRect l="10075" t="20065" r="45317" b="33980"/>
          <a:stretch/>
        </p:blipFill>
        <p:spPr>
          <a:xfrm>
            <a:off x="1899822" y="1376039"/>
            <a:ext cx="5362113" cy="3151574"/>
          </a:xfrm>
          <a:prstGeom prst="rect">
            <a:avLst/>
          </a:prstGeom>
          <a:noFill/>
        </p:spPr>
      </p:pic>
      <p:sp>
        <p:nvSpPr>
          <p:cNvPr id="4" name="Title" hidden="1"/>
          <p:cNvSpPr>
            <a:spLocks noGrp="1"/>
          </p:cNvSpPr>
          <p:nvPr>
            <p:ph type="title"/>
          </p:nvPr>
        </p:nvSpPr>
        <p:spPr/>
        <p:txBody>
          <a:bodyPr/>
          <a:lstStyle/>
          <a:p>
            <a:r>
              <a:t>HTAS Regional Split - FY Outlook</a:t>
            </a:r>
          </a:p>
        </p:txBody>
      </p:sp>
      <p:sp>
        <p:nvSpPr>
          <p:cNvPr id="5" name="Title 1">
            <a:extLst>
              <a:ext uri="{FF2B5EF4-FFF2-40B4-BE49-F238E27FC236}">
                <a16:creationId xmlns:a16="http://schemas.microsoft.com/office/drawing/2014/main" id="{19C2E9EB-B6E6-4028-9359-A3DB8634371A}"/>
              </a:ext>
            </a:extLst>
          </p:cNvPr>
          <p:cNvSpPr txBox="1">
            <a:spLocks/>
          </p:cNvSpPr>
          <p:nvPr/>
        </p:nvSpPr>
        <p:spPr>
          <a:xfrm>
            <a:off x="1273792" y="86983"/>
            <a:ext cx="9846291" cy="490356"/>
          </a:xfrm>
          <a:prstGeom prst="rect">
            <a:avLst/>
          </a:prstGeom>
        </p:spPr>
        <p:txBody>
          <a:bodyPr>
            <a:noAutofit/>
          </a:bodyPr>
          <a:lstStyle>
            <a:defPPr>
              <a:defRPr lang="en-US"/>
            </a:defPPr>
            <a:lvl1pPr eaLnBrk="0" fontAlgn="base" hangingPunct="0">
              <a:spcBef>
                <a:spcPct val="0"/>
              </a:spcBef>
              <a:spcAft>
                <a:spcPct val="0"/>
              </a:spcAft>
              <a:defRPr lang="en-US" sz="3000" b="1" i="0">
                <a:latin typeface="Calibri" panose="020F0502020204030204" pitchFamily="34" charset="0"/>
                <a:ea typeface="ＭＳ Ｐゴシック" charset="-128"/>
                <a:cs typeface="Calibri" panose="020F0502020204030204" pitchFamily="34" charset="0"/>
              </a:defRPr>
            </a:lvl1pPr>
            <a:lvl2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fontAlgn="base">
              <a:spcBef>
                <a:spcPct val="0"/>
              </a:spcBef>
              <a:spcAft>
                <a:spcPct val="0"/>
              </a:spcAft>
              <a:defRPr sz="4400">
                <a:solidFill>
                  <a:schemeClr val="tx2"/>
                </a:solidFill>
                <a:latin typeface="Times" charset="0"/>
              </a:defRPr>
            </a:lvl6pPr>
            <a:lvl7pPr marL="914400" algn="ctr" fontAlgn="base">
              <a:spcBef>
                <a:spcPct val="0"/>
              </a:spcBef>
              <a:spcAft>
                <a:spcPct val="0"/>
              </a:spcAft>
              <a:defRPr sz="4400">
                <a:solidFill>
                  <a:schemeClr val="tx2"/>
                </a:solidFill>
                <a:latin typeface="Times" charset="0"/>
              </a:defRPr>
            </a:lvl7pPr>
            <a:lvl8pPr marL="1371600" algn="ctr" fontAlgn="base">
              <a:spcBef>
                <a:spcPct val="0"/>
              </a:spcBef>
              <a:spcAft>
                <a:spcPct val="0"/>
              </a:spcAft>
              <a:defRPr sz="4400">
                <a:solidFill>
                  <a:schemeClr val="tx2"/>
                </a:solidFill>
                <a:latin typeface="Times" charset="0"/>
              </a:defRPr>
            </a:lvl8pPr>
            <a:lvl9pPr marL="1828800" algn="ctr" fontAlgn="base">
              <a:spcBef>
                <a:spcPct val="0"/>
              </a:spcBef>
              <a:spcAft>
                <a:spcPct val="0"/>
              </a:spcAft>
              <a:defRPr sz="4400">
                <a:solidFill>
                  <a:schemeClr val="tx2"/>
                </a:solidFill>
                <a:latin typeface="Times"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HTAS Global Investments – </a:t>
            </a:r>
            <a:r>
              <a:rPr lang="en-US" dirty="0">
                <a:solidFill>
                  <a:srgbClr val="000000"/>
                </a:solidFill>
              </a:rPr>
              <a:t>FY Outlook</a:t>
            </a:r>
            <a:endPar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endParaRPr>
          </a:p>
        </p:txBody>
      </p:sp>
      <p:sp>
        <p:nvSpPr>
          <p:cNvPr id="6" name="Rectangle 5">
            <a:extLst>
              <a:ext uri="{FF2B5EF4-FFF2-40B4-BE49-F238E27FC236}">
                <a16:creationId xmlns:a16="http://schemas.microsoft.com/office/drawing/2014/main" id="{85FECCD3-DDEA-47B2-91E3-692FB3C536DC}"/>
              </a:ext>
            </a:extLst>
          </p:cNvPr>
          <p:cNvSpPr/>
          <p:nvPr/>
        </p:nvSpPr>
        <p:spPr bwMode="auto">
          <a:xfrm>
            <a:off x="5714263" y="1376039"/>
            <a:ext cx="601193" cy="3122722"/>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Rectangle 6">
            <a:extLst>
              <a:ext uri="{FF2B5EF4-FFF2-40B4-BE49-F238E27FC236}">
                <a16:creationId xmlns:a16="http://schemas.microsoft.com/office/drawing/2014/main" id="{61062D11-52D4-47D8-8EE3-AFA8EECDC68C}"/>
              </a:ext>
            </a:extLst>
          </p:cNvPr>
          <p:cNvSpPr/>
          <p:nvPr/>
        </p:nvSpPr>
        <p:spPr bwMode="auto">
          <a:xfrm>
            <a:off x="2408568" y="6362717"/>
            <a:ext cx="8800538" cy="40233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Regional Breakout Of HTAS Operating Expense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OPG Regional Split - FY Outlook</a:t>
            </a:r>
          </a:p>
        </p:txBody>
      </p:sp>
      <p:sp>
        <p:nvSpPr>
          <p:cNvPr id="5" name="Title 1">
            <a:extLst>
              <a:ext uri="{FF2B5EF4-FFF2-40B4-BE49-F238E27FC236}">
                <a16:creationId xmlns:a16="http://schemas.microsoft.com/office/drawing/2014/main" id="{78B5B81D-A2F6-4D6A-848B-7E6AEF7FCEEB}"/>
              </a:ext>
            </a:extLst>
          </p:cNvPr>
          <p:cNvSpPr txBox="1">
            <a:spLocks/>
          </p:cNvSpPr>
          <p:nvPr/>
        </p:nvSpPr>
        <p:spPr>
          <a:xfrm>
            <a:off x="1273792" y="86983"/>
            <a:ext cx="9846291" cy="490356"/>
          </a:xfrm>
          <a:prstGeom prst="rect">
            <a:avLst/>
          </a:prstGeom>
        </p:spPr>
        <p:txBody>
          <a:bodyPr>
            <a:noAutofit/>
          </a:bodyPr>
          <a:lstStyle>
            <a:defPPr>
              <a:defRPr lang="en-US"/>
            </a:defPPr>
            <a:lvl1pPr eaLnBrk="0" fontAlgn="base" hangingPunct="0">
              <a:spcBef>
                <a:spcPct val="0"/>
              </a:spcBef>
              <a:spcAft>
                <a:spcPct val="0"/>
              </a:spcAft>
              <a:defRPr lang="en-US" sz="3000" b="1" i="0">
                <a:latin typeface="Calibri" panose="020F0502020204030204" pitchFamily="34" charset="0"/>
                <a:ea typeface="ＭＳ Ｐゴシック" charset="-128"/>
                <a:cs typeface="Calibri" panose="020F0502020204030204" pitchFamily="34" charset="0"/>
              </a:defRPr>
            </a:lvl1pPr>
            <a:lvl2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fontAlgn="base">
              <a:spcBef>
                <a:spcPct val="0"/>
              </a:spcBef>
              <a:spcAft>
                <a:spcPct val="0"/>
              </a:spcAft>
              <a:defRPr sz="4400">
                <a:solidFill>
                  <a:schemeClr val="tx2"/>
                </a:solidFill>
                <a:latin typeface="Times" charset="0"/>
              </a:defRPr>
            </a:lvl6pPr>
            <a:lvl7pPr marL="914400" algn="ctr" fontAlgn="base">
              <a:spcBef>
                <a:spcPct val="0"/>
              </a:spcBef>
              <a:spcAft>
                <a:spcPct val="0"/>
              </a:spcAft>
              <a:defRPr sz="4400">
                <a:solidFill>
                  <a:schemeClr val="tx2"/>
                </a:solidFill>
                <a:latin typeface="Times" charset="0"/>
              </a:defRPr>
            </a:lvl7pPr>
            <a:lvl8pPr marL="1371600" algn="ctr" fontAlgn="base">
              <a:spcBef>
                <a:spcPct val="0"/>
              </a:spcBef>
              <a:spcAft>
                <a:spcPct val="0"/>
              </a:spcAft>
              <a:defRPr sz="4400">
                <a:solidFill>
                  <a:schemeClr val="tx2"/>
                </a:solidFill>
                <a:latin typeface="Times" charset="0"/>
              </a:defRPr>
            </a:lvl8pPr>
            <a:lvl9pPr marL="1828800" algn="ctr" fontAlgn="base">
              <a:spcBef>
                <a:spcPct val="0"/>
              </a:spcBef>
              <a:spcAft>
                <a:spcPct val="0"/>
              </a:spcAft>
              <a:defRPr sz="4400">
                <a:solidFill>
                  <a:schemeClr val="tx2"/>
                </a:solidFill>
                <a:latin typeface="Times"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OPG Global Investments – </a:t>
            </a:r>
            <a:r>
              <a:rPr lang="en-US" dirty="0">
                <a:solidFill>
                  <a:srgbClr val="000000"/>
                </a:solidFill>
              </a:rPr>
              <a:t>FY Outlook</a:t>
            </a:r>
            <a:endPar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endParaRPr>
          </a:p>
        </p:txBody>
      </p:sp>
      <p:sp>
        <p:nvSpPr>
          <p:cNvPr id="7" name="Rectangle 6">
            <a:extLst>
              <a:ext uri="{FF2B5EF4-FFF2-40B4-BE49-F238E27FC236}">
                <a16:creationId xmlns:a16="http://schemas.microsoft.com/office/drawing/2014/main" id="{6E527585-90AE-41D0-B16F-2E4FF1CD1CC2}"/>
              </a:ext>
            </a:extLst>
          </p:cNvPr>
          <p:cNvSpPr/>
          <p:nvPr/>
        </p:nvSpPr>
        <p:spPr bwMode="auto">
          <a:xfrm>
            <a:off x="2408568" y="6362717"/>
            <a:ext cx="8800538" cy="40233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Regional Breakout Of OPG Operating Expense</a:t>
            </a:r>
          </a:p>
        </p:txBody>
      </p:sp>
      <p:pic>
        <p:nvPicPr>
          <p:cNvPr id="2" name="Picture 1">
            <a:extLst>
              <a:ext uri="{FF2B5EF4-FFF2-40B4-BE49-F238E27FC236}">
                <a16:creationId xmlns:a16="http://schemas.microsoft.com/office/drawing/2014/main" id="{A6676B74-7F16-4E5C-8DF4-C16AA41D3694}"/>
              </a:ext>
            </a:extLst>
          </p:cNvPr>
          <p:cNvPicPr>
            <a:picLocks noChangeAspect="1"/>
          </p:cNvPicPr>
          <p:nvPr/>
        </p:nvPicPr>
        <p:blipFill>
          <a:blip r:embed="rId3"/>
          <a:stretch>
            <a:fillRect/>
          </a:stretch>
        </p:blipFill>
        <p:spPr>
          <a:xfrm>
            <a:off x="1331981" y="1530719"/>
            <a:ext cx="5093757" cy="1533525"/>
          </a:xfrm>
          <a:prstGeom prst="rect">
            <a:avLst/>
          </a:prstGeom>
        </p:spPr>
      </p:pic>
      <p:sp>
        <p:nvSpPr>
          <p:cNvPr id="8" name="Rectangle 7">
            <a:extLst>
              <a:ext uri="{FF2B5EF4-FFF2-40B4-BE49-F238E27FC236}">
                <a16:creationId xmlns:a16="http://schemas.microsoft.com/office/drawing/2014/main" id="{1DC42C6B-705B-44CC-B629-D1AE34586CFA}"/>
              </a:ext>
            </a:extLst>
          </p:cNvPr>
          <p:cNvSpPr/>
          <p:nvPr/>
        </p:nvSpPr>
        <p:spPr bwMode="auto">
          <a:xfrm>
            <a:off x="4806671" y="1551757"/>
            <a:ext cx="629853" cy="149145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7C8B91A-F064-4ABC-8E36-3CA7019EDFF7}"/>
              </a:ext>
            </a:extLst>
          </p:cNvPr>
          <p:cNvSpPr>
            <a:spLocks noGrp="1"/>
          </p:cNvSpPr>
          <p:nvPr>
            <p:ph type="title"/>
          </p:nvPr>
        </p:nvSpPr>
        <p:spPr>
          <a:xfrm>
            <a:off x="1274735" y="105699"/>
            <a:ext cx="7421590" cy="518266"/>
          </a:xfrm>
        </p:spPr>
        <p:txBody>
          <a:bodyPr/>
          <a:lstStyle/>
          <a:p>
            <a:r>
              <a:rPr lang="en-US" sz="3000" dirty="0">
                <a:latin typeface="Calibri" panose="020F0502020204030204" pitchFamily="34" charset="0"/>
                <a:cs typeface="Calibri" panose="020F0502020204030204" pitchFamily="34" charset="0"/>
              </a:rPr>
              <a:t>Project Plan</a:t>
            </a:r>
          </a:p>
        </p:txBody>
      </p:sp>
      <p:sp>
        <p:nvSpPr>
          <p:cNvPr id="30" name="Rectangle: Rounded Corners 29">
            <a:extLst>
              <a:ext uri="{FF2B5EF4-FFF2-40B4-BE49-F238E27FC236}">
                <a16:creationId xmlns:a16="http://schemas.microsoft.com/office/drawing/2014/main" id="{FB8A7847-055F-4B88-AD24-D53BD0E74665}"/>
              </a:ext>
            </a:extLst>
          </p:cNvPr>
          <p:cNvSpPr/>
          <p:nvPr/>
        </p:nvSpPr>
        <p:spPr bwMode="auto">
          <a:xfrm>
            <a:off x="530287" y="1491089"/>
            <a:ext cx="11110873" cy="767889"/>
          </a:xfrm>
          <a:prstGeom prst="roundRect">
            <a:avLst>
              <a:gd name="adj"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solidFill>
                  <a:srgbClr val="000000"/>
                </a:solidFill>
              </a:rPr>
              <a:t>Showpad</a:t>
            </a:r>
            <a:r>
              <a:rPr lang="en-US" sz="1400" dirty="0">
                <a:solidFill>
                  <a:srgbClr val="000000"/>
                </a:solidFill>
              </a:rPr>
              <a:t> &amp; Salesforce Lightning Successfully Launched</a:t>
            </a:r>
          </a:p>
          <a:p>
            <a:pPr marL="171450" lvl="0" indent="-171450" defTabSz="0">
              <a:buFont typeface="Arial" panose="020B0604020202020204" pitchFamily="34" charset="0"/>
              <a:buChar char="•"/>
              <a:defRPr/>
            </a:pPr>
            <a:r>
              <a:rPr lang="en-US" sz="1400" dirty="0">
                <a:solidFill>
                  <a:srgbClr val="000000"/>
                </a:solidFill>
              </a:rPr>
              <a:t>Craftsman Pressure Washer Test Underway (+290 Stores)</a:t>
            </a:r>
          </a:p>
          <a:p>
            <a:pPr marL="171450" lvl="0" indent="-171450" defTabSz="0">
              <a:buFont typeface="Arial" panose="020B0604020202020204" pitchFamily="34" charset="0"/>
              <a:buChar char="•"/>
              <a:defRPr/>
            </a:pPr>
            <a:r>
              <a:rPr lang="en-US" sz="1400" dirty="0">
                <a:solidFill>
                  <a:srgbClr val="000000"/>
                </a:solidFill>
              </a:rPr>
              <a:t>DEWALT Interns In-Stores At THD</a:t>
            </a:r>
          </a:p>
          <a:p>
            <a:pPr marL="171450" marR="0" lvl="0" indent="-171450" algn="l" defTabSz="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solidFill>
            </a:endParaRPr>
          </a:p>
          <a:p>
            <a:pPr marL="171450" marR="0" lvl="0" indent="-171450" algn="l" defTabSz="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ea typeface="+mn-ea"/>
              <a:cs typeface="+mn-cs"/>
            </a:endParaRPr>
          </a:p>
        </p:txBody>
      </p:sp>
      <p:graphicFrame>
        <p:nvGraphicFramePr>
          <p:cNvPr id="32" name="Table 31">
            <a:extLst>
              <a:ext uri="{FF2B5EF4-FFF2-40B4-BE49-F238E27FC236}">
                <a16:creationId xmlns:a16="http://schemas.microsoft.com/office/drawing/2014/main" id="{3EC562F3-AED5-49B5-B441-02429F940C84}"/>
              </a:ext>
            </a:extLst>
          </p:cNvPr>
          <p:cNvGraphicFramePr>
            <a:graphicFrameLocks noGrp="1"/>
          </p:cNvGraphicFramePr>
          <p:nvPr>
            <p:extLst>
              <p:ext uri="{D42A27DB-BD31-4B8C-83A1-F6EECF244321}">
                <p14:modId xmlns:p14="http://schemas.microsoft.com/office/powerpoint/2010/main" val="1077252451"/>
              </p:ext>
            </p:extLst>
          </p:nvPr>
        </p:nvGraphicFramePr>
        <p:xfrm>
          <a:off x="538594" y="2433355"/>
          <a:ext cx="11110872" cy="2089465"/>
        </p:xfrm>
        <a:graphic>
          <a:graphicData uri="http://schemas.openxmlformats.org/drawingml/2006/table">
            <a:tbl>
              <a:tblPr firstRow="1" bandRow="1">
                <a:tableStyleId>{5C22544A-7EE6-4342-B048-85BDC9FD1C3A}</a:tableStyleId>
              </a:tblPr>
              <a:tblGrid>
                <a:gridCol w="3653577">
                  <a:extLst>
                    <a:ext uri="{9D8B030D-6E8A-4147-A177-3AD203B41FA5}">
                      <a16:colId xmlns:a16="http://schemas.microsoft.com/office/drawing/2014/main" val="1426443955"/>
                    </a:ext>
                  </a:extLst>
                </a:gridCol>
                <a:gridCol w="1776991">
                  <a:extLst>
                    <a:ext uri="{9D8B030D-6E8A-4147-A177-3AD203B41FA5}">
                      <a16:colId xmlns:a16="http://schemas.microsoft.com/office/drawing/2014/main" val="2412523071"/>
                    </a:ext>
                  </a:extLst>
                </a:gridCol>
                <a:gridCol w="1452174">
                  <a:extLst>
                    <a:ext uri="{9D8B030D-6E8A-4147-A177-3AD203B41FA5}">
                      <a16:colId xmlns:a16="http://schemas.microsoft.com/office/drawing/2014/main" val="943123955"/>
                    </a:ext>
                  </a:extLst>
                </a:gridCol>
                <a:gridCol w="612321">
                  <a:extLst>
                    <a:ext uri="{9D8B030D-6E8A-4147-A177-3AD203B41FA5}">
                      <a16:colId xmlns:a16="http://schemas.microsoft.com/office/drawing/2014/main" val="2497336451"/>
                    </a:ext>
                  </a:extLst>
                </a:gridCol>
                <a:gridCol w="3615809">
                  <a:extLst>
                    <a:ext uri="{9D8B030D-6E8A-4147-A177-3AD203B41FA5}">
                      <a16:colId xmlns:a16="http://schemas.microsoft.com/office/drawing/2014/main" val="891801073"/>
                    </a:ext>
                  </a:extLst>
                </a:gridCol>
              </a:tblGrid>
              <a:tr h="228554">
                <a:tc gridSpan="4">
                  <a:txBody>
                    <a:bodyPr/>
                    <a:lstStyle/>
                    <a:p>
                      <a:pPr algn="l"/>
                      <a:r>
                        <a:rPr lang="en-US" sz="1400" b="1" dirty="0">
                          <a:solidFill>
                            <a:schemeClr val="bg1"/>
                          </a:solidFill>
                          <a:latin typeface="Arial"/>
                          <a:cs typeface="Arial"/>
                        </a:rPr>
                        <a:t>Upcoming Milestones &amp; Deliverables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2060"/>
                    </a:solidFill>
                  </a:tcPr>
                </a:tc>
                <a:tc hMerge="1">
                  <a:txBody>
                    <a:bodyPr/>
                    <a:lstStyle/>
                    <a:p>
                      <a:pPr algn="ctr"/>
                      <a:endParaRPr lang="en-US" sz="1000" b="1">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sz="1000" b="1">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sz="1000" b="1">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a:r>
                        <a:rPr lang="en-US" sz="1400" b="1" dirty="0">
                          <a:solidFill>
                            <a:schemeClr val="bg1"/>
                          </a:solidFill>
                          <a:latin typeface="Arial"/>
                          <a:cs typeface="Arial"/>
                        </a:rPr>
                        <a:t>Project Status: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344159027"/>
                  </a:ext>
                </a:extLst>
              </a:tr>
              <a:tr h="134935">
                <a:tc>
                  <a:txBody>
                    <a:bodyPr/>
                    <a:lstStyle/>
                    <a:p>
                      <a:pPr algn="l"/>
                      <a:r>
                        <a:rPr lang="en-US" sz="1400" b="1" dirty="0">
                          <a:solidFill>
                            <a:schemeClr val="tx1"/>
                          </a:solidFill>
                          <a:latin typeface="Arial"/>
                          <a:cs typeface="Arial"/>
                        </a:rPr>
                        <a:t>Item Name</a:t>
                      </a:r>
                    </a:p>
                  </a:txBody>
                  <a:tcPr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b="1" dirty="0">
                          <a:solidFill>
                            <a:schemeClr val="tx1"/>
                          </a:solidFill>
                          <a:latin typeface="Arial"/>
                          <a:cs typeface="Arial"/>
                        </a:rPr>
                        <a:t>Owner</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b="1" dirty="0">
                          <a:solidFill>
                            <a:schemeClr val="tx1"/>
                          </a:solidFill>
                          <a:latin typeface="Arial"/>
                          <a:cs typeface="Arial"/>
                        </a:rPr>
                        <a:t>Due Date</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b="1" dirty="0">
                          <a:solidFill>
                            <a:schemeClr val="tx1"/>
                          </a:solidFill>
                          <a:latin typeface="Arial"/>
                          <a:cs typeface="Arial"/>
                        </a:rPr>
                        <a:t>Status</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tc>
                  <a:txBody>
                    <a:bodyPr/>
                    <a:lstStyle/>
                    <a:p>
                      <a:pPr algn="l"/>
                      <a:r>
                        <a:rPr lang="en-US" sz="1400" b="1" dirty="0">
                          <a:solidFill>
                            <a:schemeClr val="tx1"/>
                          </a:solidFill>
                          <a:latin typeface="Arial"/>
                          <a:cs typeface="Arial"/>
                        </a:rPr>
                        <a:t>Comments</a:t>
                      </a:r>
                    </a:p>
                  </a:txBody>
                  <a:tcPr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57095701"/>
                  </a:ext>
                </a:extLst>
              </a:tr>
              <a:tr h="314261">
                <a:tc>
                  <a:txBody>
                    <a:bodyPr/>
                    <a:lstStyle/>
                    <a:p>
                      <a:pPr algn="l"/>
                      <a:r>
                        <a:rPr lang="en-US" sz="1400" b="0" dirty="0">
                          <a:solidFill>
                            <a:schemeClr val="tx1"/>
                          </a:solidFill>
                          <a:latin typeface="+mn-lt"/>
                          <a:cs typeface="Arial"/>
                        </a:rPr>
                        <a:t>eCommerce Funnel Testing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mn-lt"/>
                        </a:rPr>
                        <a:t>Monasebian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lvl="0" algn="ctr">
                        <a:buNone/>
                      </a:pPr>
                      <a:r>
                        <a:rPr lang="en-US" sz="1400" kern="1200" dirty="0">
                          <a:solidFill>
                            <a:schemeClr val="dk1"/>
                          </a:solidFill>
                          <a:latin typeface="+mn-lt"/>
                          <a:ea typeface="+mn-ea"/>
                          <a:cs typeface="+mn-cs"/>
                        </a:rPr>
                        <a:t>3Q21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mn-lt"/>
                        <a:cs typeface="Arial" panose="020B0604020202020204" pitchFamily="34"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FontTx/>
                        <a:buNone/>
                      </a:pPr>
                      <a:r>
                        <a:rPr lang="en-US" sz="1400" kern="1200" dirty="0">
                          <a:solidFill>
                            <a:schemeClr val="dk1"/>
                          </a:solidFill>
                          <a:latin typeface="+mn-lt"/>
                          <a:ea typeface="+mn-ea"/>
                          <a:cs typeface="+mn-cs"/>
                        </a:rPr>
                        <a:t>Amazon Investment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7503373"/>
                  </a:ext>
                </a:extLst>
              </a:tr>
              <a:tr h="314261">
                <a:tc>
                  <a:txBody>
                    <a:bodyPr/>
                    <a:lstStyle/>
                    <a:p>
                      <a:pPr algn="l"/>
                      <a:r>
                        <a:rPr lang="en-US" sz="1400" b="0" dirty="0">
                          <a:solidFill>
                            <a:schemeClr val="tx1"/>
                          </a:solidFill>
                          <a:latin typeface="+mn-lt"/>
                          <a:cs typeface="Arial"/>
                        </a:rPr>
                        <a:t>DEWALT Atomic NPD Launches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err="1">
                          <a:latin typeface="+mn-lt"/>
                        </a:rPr>
                        <a:t>Doehne</a:t>
                      </a:r>
                      <a:endParaRPr lang="en-US" sz="1400" dirty="0">
                        <a:latin typeface="+mn-l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lvl="0" algn="ctr">
                        <a:buNone/>
                      </a:pPr>
                      <a:r>
                        <a:rPr lang="en-US" sz="1400" kern="1200" dirty="0">
                          <a:solidFill>
                            <a:schemeClr val="dk1"/>
                          </a:solidFill>
                          <a:latin typeface="+mn-lt"/>
                          <a:ea typeface="+mn-ea"/>
                          <a:cs typeface="+mn-cs"/>
                        </a:rPr>
                        <a:t>3Q21</a:t>
                      </a:r>
                      <a:endParaRPr lang="en-US" sz="1400" b="0" i="0" u="none" strike="noStrike" kern="1200" noProof="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mn-lt"/>
                        <a:cs typeface="Arial" panose="020B0604020202020204" pitchFamily="34"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lvl1pPr marL="0" algn="l" defTabSz="609585" rtl="0" eaLnBrk="1" latinLnBrk="0" hangingPunct="1">
                        <a:defRPr sz="2400" kern="1200">
                          <a:solidFill>
                            <a:schemeClr val="dk1"/>
                          </a:solidFill>
                          <a:latin typeface="Arial"/>
                        </a:defRPr>
                      </a:lvl1pPr>
                      <a:lvl2pPr marL="609585" algn="l" defTabSz="609585" rtl="0" eaLnBrk="1" latinLnBrk="0" hangingPunct="1">
                        <a:defRPr sz="2400" kern="1200">
                          <a:solidFill>
                            <a:schemeClr val="dk1"/>
                          </a:solidFill>
                          <a:latin typeface="Arial"/>
                        </a:defRPr>
                      </a:lvl2pPr>
                      <a:lvl3pPr marL="1219170" algn="l" defTabSz="609585" rtl="0" eaLnBrk="1" latinLnBrk="0" hangingPunct="1">
                        <a:defRPr sz="2400" kern="1200">
                          <a:solidFill>
                            <a:schemeClr val="dk1"/>
                          </a:solidFill>
                          <a:latin typeface="Arial"/>
                        </a:defRPr>
                      </a:lvl3pPr>
                      <a:lvl4pPr marL="1828754" algn="l" defTabSz="609585" rtl="0" eaLnBrk="1" latinLnBrk="0" hangingPunct="1">
                        <a:defRPr sz="2400" kern="1200">
                          <a:solidFill>
                            <a:schemeClr val="dk1"/>
                          </a:solidFill>
                          <a:latin typeface="Arial"/>
                        </a:defRPr>
                      </a:lvl4pPr>
                      <a:lvl5pPr marL="2438339" algn="l" defTabSz="609585" rtl="0" eaLnBrk="1" latinLnBrk="0" hangingPunct="1">
                        <a:defRPr sz="2400" kern="1200">
                          <a:solidFill>
                            <a:schemeClr val="dk1"/>
                          </a:solidFill>
                          <a:latin typeface="Arial"/>
                        </a:defRPr>
                      </a:lvl5pPr>
                      <a:lvl6pPr marL="3047924" algn="l" defTabSz="609585" rtl="0" eaLnBrk="1" latinLnBrk="0" hangingPunct="1">
                        <a:defRPr sz="2400" kern="1200">
                          <a:solidFill>
                            <a:schemeClr val="dk1"/>
                          </a:solidFill>
                          <a:latin typeface="Arial"/>
                        </a:defRPr>
                      </a:lvl6pPr>
                      <a:lvl7pPr marL="3657509" algn="l" defTabSz="609585" rtl="0" eaLnBrk="1" latinLnBrk="0" hangingPunct="1">
                        <a:defRPr sz="2400" kern="1200">
                          <a:solidFill>
                            <a:schemeClr val="dk1"/>
                          </a:solidFill>
                          <a:latin typeface="Arial"/>
                        </a:defRPr>
                      </a:lvl7pPr>
                      <a:lvl8pPr marL="4267093" algn="l" defTabSz="609585" rtl="0" eaLnBrk="1" latinLnBrk="0" hangingPunct="1">
                        <a:defRPr sz="2400" kern="1200">
                          <a:solidFill>
                            <a:schemeClr val="dk1"/>
                          </a:solidFill>
                          <a:latin typeface="Arial"/>
                        </a:defRPr>
                      </a:lvl8pPr>
                      <a:lvl9pPr marL="4876678" algn="l" defTabSz="609585" rtl="0" eaLnBrk="1" latinLnBrk="0" hangingPunct="1">
                        <a:defRPr sz="2400" kern="1200">
                          <a:solidFill>
                            <a:schemeClr val="dk1"/>
                          </a:solidFill>
                          <a:latin typeface="Arial"/>
                        </a:defRPr>
                      </a:lvl9pPr>
                    </a:lstStyle>
                    <a:p>
                      <a:pPr marL="0" marR="0" lvl="0" indent="0" algn="l" rtl="0" eaLnBrk="1" fontAlgn="auto" latinLnBrk="0" hangingPunct="1">
                        <a:lnSpc>
                          <a:spcPct val="100000"/>
                        </a:lnSpc>
                        <a:spcBef>
                          <a:spcPts val="0"/>
                        </a:spcBef>
                        <a:spcAft>
                          <a:spcPts val="0"/>
                        </a:spcAft>
                        <a:buFontTx/>
                        <a:buNone/>
                      </a:pPr>
                      <a:r>
                        <a:rPr lang="en-US" sz="1400" kern="1200" dirty="0">
                          <a:solidFill>
                            <a:schemeClr val="dk1"/>
                          </a:solidFill>
                          <a:latin typeface="Arial"/>
                          <a:ea typeface="+mn-ea"/>
                          <a:cs typeface="+mn-cs"/>
                        </a:rPr>
                        <a:t>Component Shortages Could Impact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399508"/>
                  </a:ext>
                </a:extLst>
              </a:tr>
              <a:tr h="314261">
                <a:tc>
                  <a:txBody>
                    <a:bodyPr/>
                    <a:lstStyle/>
                    <a:p>
                      <a:pPr algn="l"/>
                      <a:r>
                        <a:rPr lang="en-US" sz="1400" b="0" dirty="0">
                          <a:solidFill>
                            <a:schemeClr val="tx1"/>
                          </a:solidFill>
                          <a:latin typeface="+mn-lt"/>
                          <a:cs typeface="Arial"/>
                        </a:rPr>
                        <a:t>Fully Staff Trade Solutions Org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mn-lt"/>
                        </a:rPr>
                        <a:t>Collins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lvl="0" algn="ctr">
                        <a:buNone/>
                      </a:pPr>
                      <a:r>
                        <a:rPr lang="en-US" sz="1400" kern="1200" dirty="0">
                          <a:solidFill>
                            <a:schemeClr val="dk1"/>
                          </a:solidFill>
                          <a:latin typeface="+mn-lt"/>
                          <a:ea typeface="+mn-ea"/>
                          <a:cs typeface="+mn-cs"/>
                        </a:rPr>
                        <a:t>4Q21</a:t>
                      </a:r>
                      <a:endParaRPr lang="en-US" sz="1400" b="0" i="0" u="none" strike="noStrike" kern="1200" noProof="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mn-lt"/>
                        <a:cs typeface="Arial" panose="020B0604020202020204" pitchFamily="34"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FontTx/>
                        <a:buNone/>
                      </a:pPr>
                      <a:r>
                        <a:rPr lang="en-US" sz="1400" kern="1200" dirty="0">
                          <a:solidFill>
                            <a:schemeClr val="dk1"/>
                          </a:solidFill>
                          <a:latin typeface="+mn-lt"/>
                          <a:ea typeface="+mn-ea"/>
                          <a:cs typeface="+mn-cs"/>
                        </a:rPr>
                        <a:t>77 FTEs To Fill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3139848"/>
                  </a:ext>
                </a:extLst>
              </a:tr>
              <a:tr h="314261">
                <a:tc>
                  <a:txBody>
                    <a:bodyPr/>
                    <a:lstStyle/>
                    <a:p>
                      <a:pPr algn="l"/>
                      <a:r>
                        <a:rPr lang="en-US" sz="1400" b="0" dirty="0">
                          <a:solidFill>
                            <a:schemeClr val="tx1"/>
                          </a:solidFill>
                          <a:latin typeface="+mn-lt"/>
                          <a:cs typeface="Arial"/>
                        </a:rPr>
                        <a:t>TSC 500 Store Fusion Set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mn-lt"/>
                        </a:rPr>
                        <a:t>Cooley</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lvl="0" algn="ctr">
                        <a:buNone/>
                      </a:pPr>
                      <a:r>
                        <a:rPr lang="en-US" sz="1400" kern="1200" dirty="0">
                          <a:solidFill>
                            <a:schemeClr val="dk1"/>
                          </a:solidFill>
                          <a:latin typeface="+mn-lt"/>
                          <a:ea typeface="+mn-ea"/>
                          <a:cs typeface="+mn-cs"/>
                        </a:rPr>
                        <a:t>4Q21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mn-lt"/>
                        <a:cs typeface="Arial" panose="020B0604020202020204" pitchFamily="34"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60% Of Stores Set To-Date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429779"/>
                  </a:ext>
                </a:extLst>
              </a:tr>
              <a:tr h="314261">
                <a:tc>
                  <a:txBody>
                    <a:bodyPr/>
                    <a:lstStyle/>
                    <a:p>
                      <a:pPr algn="l"/>
                      <a:r>
                        <a:rPr lang="en-US" sz="1400" b="0" dirty="0">
                          <a:solidFill>
                            <a:schemeClr val="tx1"/>
                          </a:solidFill>
                          <a:latin typeface="+mn-lt"/>
                          <a:cs typeface="Arial"/>
                        </a:rPr>
                        <a:t>CRAFTSMAN RP+ Launch</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err="1">
                          <a:latin typeface="+mn-lt"/>
                        </a:rPr>
                        <a:t>Snellenburg</a:t>
                      </a:r>
                      <a:endParaRPr lang="en-US" sz="1400" dirty="0">
                        <a:latin typeface="+mn-lt"/>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lvl="0" algn="ctr">
                        <a:buNone/>
                      </a:pPr>
                      <a:r>
                        <a:rPr lang="en-US" sz="1400" b="0" i="0" u="none" strike="noStrike" kern="1200" noProof="0" dirty="0"/>
                        <a:t>1Q22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mn-lt"/>
                        <a:cs typeface="Arial" panose="020B0604020202020204" pitchFamily="34"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lvl1pPr marL="0" algn="l" defTabSz="609585" rtl="0" eaLnBrk="1" latinLnBrk="0" hangingPunct="1">
                        <a:defRPr sz="2400" kern="1200">
                          <a:solidFill>
                            <a:schemeClr val="dk1"/>
                          </a:solidFill>
                          <a:latin typeface="Arial"/>
                        </a:defRPr>
                      </a:lvl1pPr>
                      <a:lvl2pPr marL="609585" algn="l" defTabSz="609585" rtl="0" eaLnBrk="1" latinLnBrk="0" hangingPunct="1">
                        <a:defRPr sz="2400" kern="1200">
                          <a:solidFill>
                            <a:schemeClr val="dk1"/>
                          </a:solidFill>
                          <a:latin typeface="Arial"/>
                        </a:defRPr>
                      </a:lvl2pPr>
                      <a:lvl3pPr marL="1219170" algn="l" defTabSz="609585" rtl="0" eaLnBrk="1" latinLnBrk="0" hangingPunct="1">
                        <a:defRPr sz="2400" kern="1200">
                          <a:solidFill>
                            <a:schemeClr val="dk1"/>
                          </a:solidFill>
                          <a:latin typeface="Arial"/>
                        </a:defRPr>
                      </a:lvl3pPr>
                      <a:lvl4pPr marL="1828754" algn="l" defTabSz="609585" rtl="0" eaLnBrk="1" latinLnBrk="0" hangingPunct="1">
                        <a:defRPr sz="2400" kern="1200">
                          <a:solidFill>
                            <a:schemeClr val="dk1"/>
                          </a:solidFill>
                          <a:latin typeface="Arial"/>
                        </a:defRPr>
                      </a:lvl4pPr>
                      <a:lvl5pPr marL="2438339" algn="l" defTabSz="609585" rtl="0" eaLnBrk="1" latinLnBrk="0" hangingPunct="1">
                        <a:defRPr sz="2400" kern="1200">
                          <a:solidFill>
                            <a:schemeClr val="dk1"/>
                          </a:solidFill>
                          <a:latin typeface="Arial"/>
                        </a:defRPr>
                      </a:lvl5pPr>
                      <a:lvl6pPr marL="3047924" algn="l" defTabSz="609585" rtl="0" eaLnBrk="1" latinLnBrk="0" hangingPunct="1">
                        <a:defRPr sz="2400" kern="1200">
                          <a:solidFill>
                            <a:schemeClr val="dk1"/>
                          </a:solidFill>
                          <a:latin typeface="Arial"/>
                        </a:defRPr>
                      </a:lvl6pPr>
                      <a:lvl7pPr marL="3657509" algn="l" defTabSz="609585" rtl="0" eaLnBrk="1" latinLnBrk="0" hangingPunct="1">
                        <a:defRPr sz="2400" kern="1200">
                          <a:solidFill>
                            <a:schemeClr val="dk1"/>
                          </a:solidFill>
                          <a:latin typeface="Arial"/>
                        </a:defRPr>
                      </a:lvl7pPr>
                      <a:lvl8pPr marL="4267093" algn="l" defTabSz="609585" rtl="0" eaLnBrk="1" latinLnBrk="0" hangingPunct="1">
                        <a:defRPr sz="2400" kern="1200">
                          <a:solidFill>
                            <a:schemeClr val="dk1"/>
                          </a:solidFill>
                          <a:latin typeface="Arial"/>
                        </a:defRPr>
                      </a:lvl8pPr>
                      <a:lvl9pPr marL="4876678" algn="l" defTabSz="609585" rtl="0" eaLnBrk="1" latinLnBrk="0" hangingPunct="1">
                        <a:defRPr sz="2400" kern="1200">
                          <a:solidFill>
                            <a:schemeClr val="dk1"/>
                          </a:solidFill>
                          <a:latin typeface="Arial"/>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Arial"/>
                          <a:ea typeface="+mn-ea"/>
                          <a:cs typeface="+mn-cs"/>
                        </a:rPr>
                        <a:t>Premier Brushless Tools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2654678"/>
                  </a:ext>
                </a:extLst>
              </a:tr>
            </a:tbl>
          </a:graphicData>
        </a:graphic>
      </p:graphicFrame>
      <p:pic>
        <p:nvPicPr>
          <p:cNvPr id="48" name="Picture 47">
            <a:extLst>
              <a:ext uri="{FF2B5EF4-FFF2-40B4-BE49-F238E27FC236}">
                <a16:creationId xmlns:a16="http://schemas.microsoft.com/office/drawing/2014/main" id="{C092E2E7-D13B-4A76-BA1C-CE27D0BEC1EB}"/>
              </a:ext>
            </a:extLst>
          </p:cNvPr>
          <p:cNvPicPr>
            <a:picLocks noChangeAspect="1"/>
          </p:cNvPicPr>
          <p:nvPr/>
        </p:nvPicPr>
        <p:blipFill>
          <a:blip r:embed="rId3"/>
          <a:stretch>
            <a:fillRect/>
          </a:stretch>
        </p:blipFill>
        <p:spPr>
          <a:xfrm>
            <a:off x="7055446" y="324545"/>
            <a:ext cx="4959254" cy="291902"/>
          </a:xfrm>
          <a:prstGeom prst="parallelogram">
            <a:avLst>
              <a:gd name="adj" fmla="val 46210"/>
            </a:avLst>
          </a:prstGeom>
        </p:spPr>
      </p:pic>
      <p:graphicFrame>
        <p:nvGraphicFramePr>
          <p:cNvPr id="51" name="Table 50">
            <a:extLst>
              <a:ext uri="{FF2B5EF4-FFF2-40B4-BE49-F238E27FC236}">
                <a16:creationId xmlns:a16="http://schemas.microsoft.com/office/drawing/2014/main" id="{FA82EE99-C83D-4770-9F75-3BE3A3D0FC57}"/>
              </a:ext>
            </a:extLst>
          </p:cNvPr>
          <p:cNvGraphicFramePr>
            <a:graphicFrameLocks noGrp="1"/>
          </p:cNvGraphicFramePr>
          <p:nvPr>
            <p:extLst>
              <p:ext uri="{D42A27DB-BD31-4B8C-83A1-F6EECF244321}">
                <p14:modId xmlns:p14="http://schemas.microsoft.com/office/powerpoint/2010/main" val="3763724540"/>
              </p:ext>
            </p:extLst>
          </p:nvPr>
        </p:nvGraphicFramePr>
        <p:xfrm>
          <a:off x="538594" y="5235101"/>
          <a:ext cx="11110871" cy="609600"/>
        </p:xfrm>
        <a:graphic>
          <a:graphicData uri="http://schemas.openxmlformats.org/drawingml/2006/table">
            <a:tbl>
              <a:tblPr firstRow="1" bandRow="1">
                <a:tableStyleId>{5C22544A-7EE6-4342-B048-85BDC9FD1C3A}</a:tableStyleId>
              </a:tblPr>
              <a:tblGrid>
                <a:gridCol w="5558339">
                  <a:extLst>
                    <a:ext uri="{9D8B030D-6E8A-4147-A177-3AD203B41FA5}">
                      <a16:colId xmlns:a16="http://schemas.microsoft.com/office/drawing/2014/main" val="1426443955"/>
                    </a:ext>
                  </a:extLst>
                </a:gridCol>
                <a:gridCol w="5552532">
                  <a:extLst>
                    <a:ext uri="{9D8B030D-6E8A-4147-A177-3AD203B41FA5}">
                      <a16:colId xmlns:a16="http://schemas.microsoft.com/office/drawing/2014/main" val="2412523071"/>
                    </a:ext>
                  </a:extLst>
                </a:gridCol>
              </a:tblGrid>
              <a:tr h="200157">
                <a:tc>
                  <a:txBody>
                    <a:bodyPr/>
                    <a:lstStyle/>
                    <a:p>
                      <a:pPr algn="ctr"/>
                      <a:r>
                        <a:rPr lang="en-US" sz="1400" b="1" dirty="0">
                          <a:solidFill>
                            <a:schemeClr val="bg1"/>
                          </a:solidFill>
                          <a:latin typeface="Arial"/>
                          <a:cs typeface="Arial"/>
                        </a:rPr>
                        <a:t>Key Constraints / Risks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2060"/>
                    </a:solidFill>
                  </a:tcPr>
                </a:tc>
                <a:tc>
                  <a:txBody>
                    <a:bodyPr/>
                    <a:lstStyle/>
                    <a:p>
                      <a:pPr algn="ctr"/>
                      <a:r>
                        <a:rPr lang="en-US" sz="1400" b="1" dirty="0">
                          <a:solidFill>
                            <a:schemeClr val="bg1"/>
                          </a:solidFill>
                          <a:latin typeface="Arial"/>
                          <a:cs typeface="Arial"/>
                        </a:rPr>
                        <a:t>Mitigation Plan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344159027"/>
                  </a:ext>
                </a:extLst>
              </a:tr>
              <a:tr h="275215">
                <a:tc>
                  <a:txBody>
                    <a:bodyPr/>
                    <a:lstStyle/>
                    <a:p>
                      <a:pPr algn="l"/>
                      <a:r>
                        <a:rPr lang="en-US" sz="1400" b="0" dirty="0">
                          <a:solidFill>
                            <a:schemeClr val="tx1"/>
                          </a:solidFill>
                          <a:latin typeface="+mn-lt"/>
                          <a:cs typeface="Arial"/>
                        </a:rPr>
                        <a:t>Aggressive Hiring Assumptions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n-lt"/>
                          <a:cs typeface="Arial"/>
                        </a:rPr>
                        <a:t>Add | Focus Talent Acquisition Resources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095701"/>
                  </a:ext>
                </a:extLst>
              </a:tr>
            </a:tbl>
          </a:graphicData>
        </a:graphic>
      </p:graphicFrame>
      <p:sp>
        <p:nvSpPr>
          <p:cNvPr id="22" name="Rectangle 8">
            <a:extLst>
              <a:ext uri="{FF2B5EF4-FFF2-40B4-BE49-F238E27FC236}">
                <a16:creationId xmlns:a16="http://schemas.microsoft.com/office/drawing/2014/main" id="{42A424B6-B941-4A94-BCB3-7ED166B26542}"/>
              </a:ext>
            </a:extLst>
          </p:cNvPr>
          <p:cNvSpPr/>
          <p:nvPr/>
        </p:nvSpPr>
        <p:spPr bwMode="auto">
          <a:xfrm>
            <a:off x="449580" y="745747"/>
            <a:ext cx="11384280" cy="402336"/>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0 w 8493712"/>
              <a:gd name="connsiteY0" fmla="*/ 0 h 307777"/>
              <a:gd name="connsiteX1" fmla="*/ 8493712 w 8493712"/>
              <a:gd name="connsiteY1" fmla="*/ 0 h 307777"/>
              <a:gd name="connsiteX2" fmla="*/ 8307974 w 8493712"/>
              <a:gd name="connsiteY2" fmla="*/ 307777 h 307777"/>
              <a:gd name="connsiteX3" fmla="*/ 0 w 8493712"/>
              <a:gd name="connsiteY3" fmla="*/ 307777 h 307777"/>
              <a:gd name="connsiteX4" fmla="*/ 0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0" y="0"/>
                </a:moveTo>
                <a:lnTo>
                  <a:pt x="8493712" y="0"/>
                </a:lnTo>
                <a:lnTo>
                  <a:pt x="8307974" y="307777"/>
                </a:lnTo>
                <a:lnTo>
                  <a:pt x="0" y="307777"/>
                </a:lnTo>
                <a:lnTo>
                  <a:pt x="0"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Early Successes From Growth Initiatives…</a:t>
            </a:r>
          </a:p>
        </p:txBody>
      </p:sp>
      <p:sp>
        <p:nvSpPr>
          <p:cNvPr id="23" name="Rectangle 6">
            <a:extLst>
              <a:ext uri="{FF2B5EF4-FFF2-40B4-BE49-F238E27FC236}">
                <a16:creationId xmlns:a16="http://schemas.microsoft.com/office/drawing/2014/main" id="{E9D9147C-78BC-4BC1-9AF0-FED08970A7DC}"/>
              </a:ext>
            </a:extLst>
          </p:cNvPr>
          <p:cNvSpPr/>
          <p:nvPr/>
        </p:nvSpPr>
        <p:spPr bwMode="auto">
          <a:xfrm>
            <a:off x="2418840" y="6352442"/>
            <a:ext cx="8882733" cy="36512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…And Building Capabilities For Sustained Growth</a:t>
            </a:r>
          </a:p>
        </p:txBody>
      </p:sp>
      <p:sp>
        <p:nvSpPr>
          <p:cNvPr id="24" name="Slide Number Placeholder 1">
            <a:extLst>
              <a:ext uri="{FF2B5EF4-FFF2-40B4-BE49-F238E27FC236}">
                <a16:creationId xmlns:a16="http://schemas.microsoft.com/office/drawing/2014/main" id="{CE957120-8710-448C-B739-16BDEF110688}"/>
              </a:ext>
            </a:extLst>
          </p:cNvPr>
          <p:cNvSpPr txBox="1">
            <a:spLocks/>
          </p:cNvSpPr>
          <p:nvPr/>
        </p:nvSpPr>
        <p:spPr>
          <a:xfrm>
            <a:off x="11449372" y="6466843"/>
            <a:ext cx="524093" cy="2262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D4348F35-18D3-41DB-BC3D-8BA142A4D559}" type="slidenum">
              <a:rPr lang="en-US" sz="800" smtClean="0">
                <a:solidFill>
                  <a:srgbClr val="000000"/>
                </a:solidFill>
                <a:latin typeface="Arial"/>
                <a:ea typeface="ＭＳ Ｐゴシック" pitchFamily="1" charset="-128"/>
                <a:cs typeface="Calibri" panose="020F0502020204030204" pitchFamily="34" charset="0"/>
              </a:rPr>
              <a:pPr>
                <a:defRPr/>
              </a:pPr>
              <a:t>15</a:t>
            </a:fld>
            <a:endParaRPr lang="en-US" sz="800" dirty="0">
              <a:solidFill>
                <a:srgbClr val="000000"/>
              </a:solidFill>
              <a:latin typeface="Arial"/>
              <a:ea typeface="ＭＳ Ｐゴシック" pitchFamily="1" charset="-128"/>
              <a:cs typeface="Calibri" panose="020F0502020204030204" pitchFamily="34" charset="0"/>
            </a:endParaRPr>
          </a:p>
        </p:txBody>
      </p:sp>
      <p:sp>
        <p:nvSpPr>
          <p:cNvPr id="26" name="Oval 25">
            <a:extLst>
              <a:ext uri="{FF2B5EF4-FFF2-40B4-BE49-F238E27FC236}">
                <a16:creationId xmlns:a16="http://schemas.microsoft.com/office/drawing/2014/main" id="{4E367FDD-DD1C-4508-B824-6FB339FCFF6C}"/>
              </a:ext>
            </a:extLst>
          </p:cNvPr>
          <p:cNvSpPr/>
          <p:nvPr/>
        </p:nvSpPr>
        <p:spPr bwMode="auto">
          <a:xfrm>
            <a:off x="7630271" y="3965961"/>
            <a:ext cx="182880" cy="18288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sp>
        <p:nvSpPr>
          <p:cNvPr id="17" name="Oval 16">
            <a:extLst>
              <a:ext uri="{FF2B5EF4-FFF2-40B4-BE49-F238E27FC236}">
                <a16:creationId xmlns:a16="http://schemas.microsoft.com/office/drawing/2014/main" id="{8330D5ED-E200-453B-94A1-D422BD4BC5FC}"/>
              </a:ext>
            </a:extLst>
          </p:cNvPr>
          <p:cNvSpPr/>
          <p:nvPr/>
        </p:nvSpPr>
        <p:spPr bwMode="auto">
          <a:xfrm>
            <a:off x="7630271" y="3331325"/>
            <a:ext cx="182880" cy="182880"/>
          </a:xfrm>
          <a:prstGeom prst="ellipse">
            <a:avLst/>
          </a:prstGeom>
          <a:solidFill>
            <a:srgbClr val="FFD20A"/>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sp>
        <p:nvSpPr>
          <p:cNvPr id="18" name="Oval 17">
            <a:extLst>
              <a:ext uri="{FF2B5EF4-FFF2-40B4-BE49-F238E27FC236}">
                <a16:creationId xmlns:a16="http://schemas.microsoft.com/office/drawing/2014/main" id="{5FD5E0CC-5F40-4748-B7D8-DD1F429281C0}"/>
              </a:ext>
            </a:extLst>
          </p:cNvPr>
          <p:cNvSpPr/>
          <p:nvPr/>
        </p:nvSpPr>
        <p:spPr bwMode="auto">
          <a:xfrm>
            <a:off x="7630271" y="3031467"/>
            <a:ext cx="182880" cy="18288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sp>
        <p:nvSpPr>
          <p:cNvPr id="20" name="Oval 19">
            <a:extLst>
              <a:ext uri="{FF2B5EF4-FFF2-40B4-BE49-F238E27FC236}">
                <a16:creationId xmlns:a16="http://schemas.microsoft.com/office/drawing/2014/main" id="{68E98BF9-C9C0-48C5-8A3E-08C811C130B3}"/>
              </a:ext>
            </a:extLst>
          </p:cNvPr>
          <p:cNvSpPr/>
          <p:nvPr/>
        </p:nvSpPr>
        <p:spPr bwMode="auto">
          <a:xfrm>
            <a:off x="7630271" y="3654463"/>
            <a:ext cx="182880" cy="18288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sp>
        <p:nvSpPr>
          <p:cNvPr id="28" name="Oval 27">
            <a:extLst>
              <a:ext uri="{FF2B5EF4-FFF2-40B4-BE49-F238E27FC236}">
                <a16:creationId xmlns:a16="http://schemas.microsoft.com/office/drawing/2014/main" id="{4C04973A-C83F-42BC-BDBE-E3C53CAB2532}"/>
              </a:ext>
            </a:extLst>
          </p:cNvPr>
          <p:cNvSpPr/>
          <p:nvPr/>
        </p:nvSpPr>
        <p:spPr bwMode="auto">
          <a:xfrm>
            <a:off x="7630271" y="4277459"/>
            <a:ext cx="182880" cy="18288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ea typeface="+mn-ea"/>
              <a:cs typeface="+mn-cs"/>
            </a:endParaRPr>
          </a:p>
        </p:txBody>
      </p:sp>
      <p:sp>
        <p:nvSpPr>
          <p:cNvPr id="16" name="Rectangle 15">
            <a:extLst>
              <a:ext uri="{FF2B5EF4-FFF2-40B4-BE49-F238E27FC236}">
                <a16:creationId xmlns:a16="http://schemas.microsoft.com/office/drawing/2014/main" id="{E0072198-6A9D-4903-A5E1-583AE4B227D1}"/>
              </a:ext>
            </a:extLst>
          </p:cNvPr>
          <p:cNvSpPr/>
          <p:nvPr/>
        </p:nvSpPr>
        <p:spPr bwMode="auto">
          <a:xfrm>
            <a:off x="530287" y="1210828"/>
            <a:ext cx="11131426" cy="280261"/>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mj-lt"/>
              </a:rPr>
              <a:t>YTD Accomplishments</a:t>
            </a:r>
            <a:endParaRPr kumimoji="0" lang="en-US" sz="1400" b="0" i="0" u="none" strike="noStrike" cap="none" normalizeH="0" baseline="0" dirty="0">
              <a:ln>
                <a:noFill/>
              </a:ln>
              <a:solidFill>
                <a:schemeClr val="bg1"/>
              </a:solidFill>
              <a:effectLst/>
              <a:latin typeface="+mj-lt"/>
            </a:endParaRPr>
          </a:p>
        </p:txBody>
      </p:sp>
    </p:spTree>
    <p:extLst>
      <p:ext uri="{BB962C8B-B14F-4D97-AF65-F5344CB8AC3E}">
        <p14:creationId xmlns:p14="http://schemas.microsoft.com/office/powerpoint/2010/main" val="83027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7C8B91A-F064-4ABC-8E36-3CA7019EDFF7}"/>
              </a:ext>
            </a:extLst>
          </p:cNvPr>
          <p:cNvSpPr>
            <a:spLocks noGrp="1"/>
          </p:cNvSpPr>
          <p:nvPr>
            <p:ph type="title"/>
          </p:nvPr>
        </p:nvSpPr>
        <p:spPr>
          <a:xfrm>
            <a:off x="1274735" y="105699"/>
            <a:ext cx="7421590" cy="518266"/>
          </a:xfrm>
        </p:spPr>
        <p:txBody>
          <a:bodyPr/>
          <a:lstStyle/>
          <a:p>
            <a:r>
              <a:rPr lang="en-US" sz="3000" dirty="0">
                <a:latin typeface="Calibri" panose="020F0502020204030204" pitchFamily="34" charset="0"/>
                <a:cs typeface="Calibri" panose="020F0502020204030204" pitchFamily="34" charset="0"/>
              </a:rPr>
              <a:t>Hiring Strategy</a:t>
            </a:r>
          </a:p>
        </p:txBody>
      </p:sp>
      <p:sp>
        <p:nvSpPr>
          <p:cNvPr id="31" name="Rectangle 6">
            <a:extLst>
              <a:ext uri="{FF2B5EF4-FFF2-40B4-BE49-F238E27FC236}">
                <a16:creationId xmlns:a16="http://schemas.microsoft.com/office/drawing/2014/main" id="{AF258E45-8779-492B-B9B0-7D9308D3FEFC}"/>
              </a:ext>
            </a:extLst>
          </p:cNvPr>
          <p:cNvSpPr/>
          <p:nvPr/>
        </p:nvSpPr>
        <p:spPr bwMode="auto">
          <a:xfrm>
            <a:off x="2450075" y="6347819"/>
            <a:ext cx="8759031" cy="400110"/>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 name="connsiteX0" fmla="*/ 192881 w 8493712"/>
              <a:gd name="connsiteY0" fmla="*/ 0 h 307777"/>
              <a:gd name="connsiteX1" fmla="*/ 8493712 w 8493712"/>
              <a:gd name="connsiteY1" fmla="*/ 0 h 307777"/>
              <a:gd name="connsiteX2" fmla="*/ 8322266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322266"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t" anchorCtr="0" compatLnSpc="1">
            <a:prstTxWarp prst="textNoShape">
              <a:avLst/>
            </a:prstTxWarp>
            <a:spAutoFit/>
          </a:bodyPr>
          <a:lstStyle/>
          <a:p>
            <a:pPr lvl="1" algn="r">
              <a:defRPr/>
            </a:pPr>
            <a:r>
              <a:rPr lang="en-US" sz="2000" b="1" i="1" kern="0" dirty="0">
                <a:latin typeface="Calibri" panose="020F0502020204030204" pitchFamily="34" charset="0"/>
                <a:cs typeface="Calibri" panose="020F0502020204030204" pitchFamily="34" charset="0"/>
              </a:rPr>
              <a:t>…With Steep Ramp Forecasted For Trade Solutions And eCommerce</a:t>
            </a:r>
          </a:p>
        </p:txBody>
      </p:sp>
      <p:sp>
        <p:nvSpPr>
          <p:cNvPr id="60" name="Slide Number Placeholder 1">
            <a:extLst>
              <a:ext uri="{FF2B5EF4-FFF2-40B4-BE49-F238E27FC236}">
                <a16:creationId xmlns:a16="http://schemas.microsoft.com/office/drawing/2014/main" id="{8381EA9F-B6DB-4BE4-BC7D-BAD158B4C64A}"/>
              </a:ext>
            </a:extLst>
          </p:cNvPr>
          <p:cNvSpPr txBox="1">
            <a:spLocks/>
          </p:cNvSpPr>
          <p:nvPr/>
        </p:nvSpPr>
        <p:spPr>
          <a:xfrm>
            <a:off x="11449372" y="6466843"/>
            <a:ext cx="524093" cy="2262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D4348F35-18D3-41DB-BC3D-8BA142A4D559}" type="slidenum">
              <a:rPr lang="en-US" sz="800" smtClean="0">
                <a:solidFill>
                  <a:srgbClr val="000000"/>
                </a:solidFill>
                <a:latin typeface="Arial"/>
                <a:ea typeface="ＭＳ Ｐゴシック" pitchFamily="1" charset="-128"/>
                <a:cs typeface="Calibri" panose="020F0502020204030204" pitchFamily="34" charset="0"/>
              </a:rPr>
              <a:pPr>
                <a:defRPr/>
              </a:pPr>
              <a:t>16</a:t>
            </a:fld>
            <a:endParaRPr lang="en-US" sz="800" dirty="0">
              <a:solidFill>
                <a:srgbClr val="000000"/>
              </a:solidFill>
              <a:latin typeface="Arial"/>
              <a:ea typeface="ＭＳ Ｐゴシック" pitchFamily="1" charset="-128"/>
              <a:cs typeface="Calibri" panose="020F0502020204030204" pitchFamily="34" charset="0"/>
            </a:endParaRPr>
          </a:p>
        </p:txBody>
      </p:sp>
      <p:sp>
        <p:nvSpPr>
          <p:cNvPr id="61" name="Rectangle 8">
            <a:extLst>
              <a:ext uri="{FF2B5EF4-FFF2-40B4-BE49-F238E27FC236}">
                <a16:creationId xmlns:a16="http://schemas.microsoft.com/office/drawing/2014/main" id="{D8895EFA-EB86-467D-9B38-451535934C48}"/>
              </a:ext>
            </a:extLst>
          </p:cNvPr>
          <p:cNvSpPr/>
          <p:nvPr/>
        </p:nvSpPr>
        <p:spPr bwMode="auto">
          <a:xfrm>
            <a:off x="449580" y="745747"/>
            <a:ext cx="11384280" cy="402336"/>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0 w 8493712"/>
              <a:gd name="connsiteY0" fmla="*/ 0 h 307777"/>
              <a:gd name="connsiteX1" fmla="*/ 8493712 w 8493712"/>
              <a:gd name="connsiteY1" fmla="*/ 0 h 307777"/>
              <a:gd name="connsiteX2" fmla="*/ 8307974 w 8493712"/>
              <a:gd name="connsiteY2" fmla="*/ 307777 h 307777"/>
              <a:gd name="connsiteX3" fmla="*/ 0 w 8493712"/>
              <a:gd name="connsiteY3" fmla="*/ 307777 h 307777"/>
              <a:gd name="connsiteX4" fmla="*/ 0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0" y="0"/>
                </a:moveTo>
                <a:lnTo>
                  <a:pt x="8493712" y="0"/>
                </a:lnTo>
                <a:lnTo>
                  <a:pt x="8307974" y="307777"/>
                </a:lnTo>
                <a:lnTo>
                  <a:pt x="0" y="307777"/>
                </a:lnTo>
                <a:lnTo>
                  <a:pt x="0"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lvl="0">
              <a:defRPr/>
            </a:pPr>
            <a:r>
              <a:rPr lang="en-US" sz="2000" b="1" i="1" kern="0" dirty="0">
                <a:latin typeface="Calibri" panose="020F0502020204030204" pitchFamily="34" charset="0"/>
                <a:cs typeface="Calibri" panose="020F0502020204030204" pitchFamily="34" charset="0"/>
              </a:rPr>
              <a:t>51% Staffed As Of July…</a:t>
            </a:r>
          </a:p>
        </p:txBody>
      </p:sp>
      <p:sp>
        <p:nvSpPr>
          <p:cNvPr id="65" name="Rectangle 64">
            <a:extLst>
              <a:ext uri="{FF2B5EF4-FFF2-40B4-BE49-F238E27FC236}">
                <a16:creationId xmlns:a16="http://schemas.microsoft.com/office/drawing/2014/main" id="{62286C3D-CFE0-4E9A-88D0-AD7A16BC0B91}"/>
              </a:ext>
            </a:extLst>
          </p:cNvPr>
          <p:cNvSpPr/>
          <p:nvPr/>
        </p:nvSpPr>
        <p:spPr bwMode="auto">
          <a:xfrm>
            <a:off x="6760029" y="1914120"/>
            <a:ext cx="4204607" cy="419813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charset="0"/>
              <a:ea typeface="+mn-ea"/>
              <a:cs typeface="+mn-cs"/>
            </a:endParaRPr>
          </a:p>
        </p:txBody>
      </p:sp>
      <p:sp>
        <p:nvSpPr>
          <p:cNvPr id="66" name="Rectangle 65">
            <a:extLst>
              <a:ext uri="{FF2B5EF4-FFF2-40B4-BE49-F238E27FC236}">
                <a16:creationId xmlns:a16="http://schemas.microsoft.com/office/drawing/2014/main" id="{2BBB5EE1-F6D0-4349-AD66-842AD9834BB7}"/>
              </a:ext>
            </a:extLst>
          </p:cNvPr>
          <p:cNvSpPr/>
          <p:nvPr/>
        </p:nvSpPr>
        <p:spPr bwMode="auto">
          <a:xfrm>
            <a:off x="6760029" y="1567542"/>
            <a:ext cx="4204607" cy="346578"/>
          </a:xfrm>
          <a:prstGeom prst="rect">
            <a:avLst/>
          </a:prstGeom>
          <a:solidFill>
            <a:srgbClr val="002060"/>
          </a:solidFill>
        </p:spPr>
        <p:txBody>
          <a:bodyPr anchor="ctr" anchorCtr="0"/>
          <a:lstStyle/>
          <a:p>
            <a:pPr algn="ctr" defTabSz="457200">
              <a:spcBef>
                <a:spcPct val="0"/>
              </a:spcBef>
            </a:pPr>
            <a:r>
              <a:rPr lang="en-US" sz="1600" dirty="0">
                <a:solidFill>
                  <a:schemeClr val="bg1"/>
                </a:solidFill>
                <a:latin typeface="Arial" panose="020B0604020202020204" pitchFamily="34" charset="0"/>
                <a:cs typeface="Arial" panose="020B0604020202020204" pitchFamily="34" charset="0"/>
              </a:rPr>
              <a:t>Commentary</a:t>
            </a:r>
          </a:p>
        </p:txBody>
      </p:sp>
      <p:sp>
        <p:nvSpPr>
          <p:cNvPr id="67" name="TextBox 66">
            <a:extLst>
              <a:ext uri="{FF2B5EF4-FFF2-40B4-BE49-F238E27FC236}">
                <a16:creationId xmlns:a16="http://schemas.microsoft.com/office/drawing/2014/main" id="{526A1C58-7156-425D-9A87-CD7C57B8C16F}"/>
              </a:ext>
            </a:extLst>
          </p:cNvPr>
          <p:cNvSpPr txBox="1"/>
          <p:nvPr/>
        </p:nvSpPr>
        <p:spPr>
          <a:xfrm>
            <a:off x="6760029" y="1923193"/>
            <a:ext cx="4204607" cy="1477328"/>
          </a:xfrm>
          <a:prstGeom prst="rect">
            <a:avLst/>
          </a:prstGeom>
          <a:noFill/>
        </p:spPr>
        <p:txBody>
          <a:bodyPr wrap="square" rtlCol="0">
            <a:spAutoFit/>
          </a:bodyPr>
          <a:lstStyle/>
          <a:p>
            <a:pPr marL="171450" lvl="0" indent="-171450">
              <a:buFont typeface="Arial" panose="020B0604020202020204" pitchFamily="34" charset="0"/>
              <a:buChar char="•"/>
              <a:defRPr/>
            </a:pPr>
            <a:r>
              <a:rPr lang="en-US" dirty="0">
                <a:solidFill>
                  <a:srgbClr val="000000"/>
                </a:solidFill>
                <a:latin typeface="Calibri" panose="020F0502020204030204" pitchFamily="34" charset="0"/>
                <a:cs typeface="Calibri" panose="020F0502020204030204" pitchFamily="34" charset="0"/>
              </a:rPr>
              <a:t>26 Started During July</a:t>
            </a:r>
          </a:p>
          <a:p>
            <a:pPr marL="171450" lvl="0" indent="-171450">
              <a:buFont typeface="Arial" panose="020B0604020202020204" pitchFamily="34" charset="0"/>
              <a:buChar char="•"/>
              <a:defRPr/>
            </a:pPr>
            <a:r>
              <a:rPr lang="en-US" dirty="0">
                <a:solidFill>
                  <a:srgbClr val="000000"/>
                </a:solidFill>
                <a:latin typeface="Calibri" panose="020F0502020204030204" pitchFamily="34" charset="0"/>
                <a:cs typeface="Calibri" panose="020F0502020204030204" pitchFamily="34" charset="0"/>
              </a:rPr>
              <a:t>+2 Above 24 Estimated In F7</a:t>
            </a:r>
          </a:p>
          <a:p>
            <a:pPr marL="171450" lvl="0" indent="-171450">
              <a:buFont typeface="Arial" panose="020B0604020202020204" pitchFamily="34" charset="0"/>
              <a:buChar char="•"/>
              <a:defRPr/>
            </a:pPr>
            <a:r>
              <a:rPr lang="en-US" dirty="0">
                <a:solidFill>
                  <a:srgbClr val="000000"/>
                </a:solidFill>
                <a:latin typeface="Calibri" panose="020F0502020204030204" pitchFamily="34" charset="0"/>
                <a:cs typeface="Calibri" panose="020F0502020204030204" pitchFamily="34" charset="0"/>
              </a:rPr>
              <a:t>Hiring ~14 Heads Per Month</a:t>
            </a:r>
          </a:p>
          <a:p>
            <a:pPr marL="171450" lvl="0" indent="-171450">
              <a:buFont typeface="Arial" panose="020B0604020202020204" pitchFamily="34" charset="0"/>
              <a:buChar char="•"/>
              <a:defRPr/>
            </a:pPr>
            <a:r>
              <a:rPr lang="en-US" dirty="0">
                <a:solidFill>
                  <a:srgbClr val="000000"/>
                </a:solidFill>
                <a:latin typeface="Calibri" panose="020F0502020204030204" pitchFamily="34" charset="0"/>
                <a:cs typeface="Calibri" panose="020F0502020204030204" pitchFamily="34" charset="0"/>
              </a:rPr>
              <a:t>11 Offers Accepted | 74 Open </a:t>
            </a:r>
            <a:r>
              <a:rPr lang="en-US" dirty="0" err="1">
                <a:solidFill>
                  <a:srgbClr val="000000"/>
                </a:solidFill>
                <a:latin typeface="Calibri" panose="020F0502020204030204" pitchFamily="34" charset="0"/>
                <a:cs typeface="Calibri" panose="020F0502020204030204" pitchFamily="34" charset="0"/>
              </a:rPr>
              <a:t>Reqs</a:t>
            </a:r>
            <a:endParaRPr lang="en-US" dirty="0">
              <a:solidFill>
                <a:srgbClr val="000000"/>
              </a:solidFill>
              <a:latin typeface="Calibri" panose="020F0502020204030204" pitchFamily="34" charset="0"/>
              <a:cs typeface="Calibri" panose="020F0502020204030204" pitchFamily="34" charset="0"/>
            </a:endParaRPr>
          </a:p>
          <a:p>
            <a:pPr marL="171450" lvl="0" indent="-171450">
              <a:buFont typeface="Arial" panose="020B0604020202020204" pitchFamily="34" charset="0"/>
              <a:buChar char="•"/>
              <a:defRPr/>
            </a:pPr>
            <a:r>
              <a:rPr lang="en-US" dirty="0">
                <a:solidFill>
                  <a:srgbClr val="000000"/>
                </a:solidFill>
                <a:latin typeface="Calibri" panose="020F0502020204030204" pitchFamily="34" charset="0"/>
                <a:cs typeface="Calibri" panose="020F0502020204030204" pitchFamily="34" charset="0"/>
              </a:rPr>
              <a:t>24 Roles Not Yet Posted</a:t>
            </a:r>
          </a:p>
        </p:txBody>
      </p:sp>
      <p:pic>
        <p:nvPicPr>
          <p:cNvPr id="2" name="Picture 1">
            <a:extLst>
              <a:ext uri="{FF2B5EF4-FFF2-40B4-BE49-F238E27FC236}">
                <a16:creationId xmlns:a16="http://schemas.microsoft.com/office/drawing/2014/main" id="{B41D7962-7DFE-4727-A574-CACDF590D98E}"/>
              </a:ext>
            </a:extLst>
          </p:cNvPr>
          <p:cNvPicPr>
            <a:picLocks noChangeAspect="1"/>
          </p:cNvPicPr>
          <p:nvPr/>
        </p:nvPicPr>
        <p:blipFill>
          <a:blip r:embed="rId3"/>
          <a:stretch>
            <a:fillRect/>
          </a:stretch>
        </p:blipFill>
        <p:spPr>
          <a:xfrm>
            <a:off x="449580" y="1429436"/>
            <a:ext cx="4752975" cy="3200400"/>
          </a:xfrm>
          <a:prstGeom prst="rect">
            <a:avLst/>
          </a:prstGeom>
        </p:spPr>
      </p:pic>
      <p:pic>
        <p:nvPicPr>
          <p:cNvPr id="3" name="Picture 2">
            <a:extLst>
              <a:ext uri="{FF2B5EF4-FFF2-40B4-BE49-F238E27FC236}">
                <a16:creationId xmlns:a16="http://schemas.microsoft.com/office/drawing/2014/main" id="{A4593F0A-6405-49E0-87A4-7CBFA46A6197}"/>
              </a:ext>
            </a:extLst>
          </p:cNvPr>
          <p:cNvPicPr>
            <a:picLocks noChangeAspect="1"/>
          </p:cNvPicPr>
          <p:nvPr/>
        </p:nvPicPr>
        <p:blipFill>
          <a:blip r:embed="rId4"/>
          <a:stretch>
            <a:fillRect/>
          </a:stretch>
        </p:blipFill>
        <p:spPr>
          <a:xfrm>
            <a:off x="6875015" y="3747099"/>
            <a:ext cx="3974633" cy="2350953"/>
          </a:xfrm>
          <a:prstGeom prst="rect">
            <a:avLst/>
          </a:prstGeom>
        </p:spPr>
      </p:pic>
      <p:sp>
        <p:nvSpPr>
          <p:cNvPr id="14" name="Arrow: Right 13">
            <a:extLst>
              <a:ext uri="{FF2B5EF4-FFF2-40B4-BE49-F238E27FC236}">
                <a16:creationId xmlns:a16="http://schemas.microsoft.com/office/drawing/2014/main" id="{4F052753-513E-47AB-9DB3-C777BFD3C395}"/>
              </a:ext>
            </a:extLst>
          </p:cNvPr>
          <p:cNvSpPr/>
          <p:nvPr/>
        </p:nvSpPr>
        <p:spPr bwMode="auto">
          <a:xfrm rot="18873324">
            <a:off x="8622124" y="4407680"/>
            <a:ext cx="289624" cy="288571"/>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212926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7C8B91A-F064-4ABC-8E36-3CA7019EDFF7}"/>
              </a:ext>
            </a:extLst>
          </p:cNvPr>
          <p:cNvSpPr>
            <a:spLocks noGrp="1"/>
          </p:cNvSpPr>
          <p:nvPr>
            <p:ph type="title"/>
          </p:nvPr>
        </p:nvSpPr>
        <p:spPr>
          <a:xfrm>
            <a:off x="1274735" y="105699"/>
            <a:ext cx="7421590" cy="518266"/>
          </a:xfrm>
        </p:spPr>
        <p:txBody>
          <a:bodyPr/>
          <a:lstStyle/>
          <a:p>
            <a:r>
              <a:rPr lang="en-US" sz="3000" dirty="0">
                <a:latin typeface="Calibri" panose="020F0502020204030204" pitchFamily="34" charset="0"/>
                <a:cs typeface="Calibri" panose="020F0502020204030204" pitchFamily="34" charset="0"/>
              </a:rPr>
              <a:t>Growth Dashboard</a:t>
            </a:r>
          </a:p>
        </p:txBody>
      </p:sp>
      <p:sp>
        <p:nvSpPr>
          <p:cNvPr id="31" name="Rectangle 6">
            <a:extLst>
              <a:ext uri="{FF2B5EF4-FFF2-40B4-BE49-F238E27FC236}">
                <a16:creationId xmlns:a16="http://schemas.microsoft.com/office/drawing/2014/main" id="{AF258E45-8779-492B-B9B0-7D9308D3FEFC}"/>
              </a:ext>
            </a:extLst>
          </p:cNvPr>
          <p:cNvSpPr/>
          <p:nvPr/>
        </p:nvSpPr>
        <p:spPr bwMode="auto">
          <a:xfrm>
            <a:off x="2450075" y="6347819"/>
            <a:ext cx="8759031" cy="400110"/>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 name="connsiteX0" fmla="*/ 192881 w 8493712"/>
              <a:gd name="connsiteY0" fmla="*/ 0 h 307777"/>
              <a:gd name="connsiteX1" fmla="*/ 8493712 w 8493712"/>
              <a:gd name="connsiteY1" fmla="*/ 0 h 307777"/>
              <a:gd name="connsiteX2" fmla="*/ 8322266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322266"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t" anchorCtr="0" compatLnSpc="1">
            <a:prstTxWarp prst="textNoShape">
              <a:avLst/>
            </a:prstTxWarp>
            <a:spAutoFit/>
          </a:bodyPr>
          <a:lstStyle/>
          <a:p>
            <a:pPr lvl="0" algn="r">
              <a:defRPr/>
            </a:pPr>
            <a:r>
              <a:rPr lang="en-US" sz="2000" b="1" i="1" kern="0" dirty="0">
                <a:latin typeface="Calibri" panose="020F0502020204030204" pitchFamily="34" charset="0"/>
                <a:cs typeface="Calibri" panose="020F0502020204030204" pitchFamily="34" charset="0"/>
              </a:rPr>
              <a:t>…To Provide Insights That Drive Strategic Execution</a:t>
            </a:r>
          </a:p>
        </p:txBody>
      </p:sp>
      <p:sp>
        <p:nvSpPr>
          <p:cNvPr id="60" name="Slide Number Placeholder 1">
            <a:extLst>
              <a:ext uri="{FF2B5EF4-FFF2-40B4-BE49-F238E27FC236}">
                <a16:creationId xmlns:a16="http://schemas.microsoft.com/office/drawing/2014/main" id="{8381EA9F-B6DB-4BE4-BC7D-BAD158B4C64A}"/>
              </a:ext>
            </a:extLst>
          </p:cNvPr>
          <p:cNvSpPr txBox="1">
            <a:spLocks/>
          </p:cNvSpPr>
          <p:nvPr/>
        </p:nvSpPr>
        <p:spPr>
          <a:xfrm>
            <a:off x="11449372" y="6466843"/>
            <a:ext cx="524093" cy="2262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D4348F35-18D3-41DB-BC3D-8BA142A4D559}" type="slidenum">
              <a:rPr lang="en-US" sz="800" smtClean="0">
                <a:solidFill>
                  <a:srgbClr val="000000"/>
                </a:solidFill>
                <a:latin typeface="Arial"/>
                <a:ea typeface="ＭＳ Ｐゴシック" pitchFamily="1" charset="-128"/>
                <a:cs typeface="Calibri" panose="020F0502020204030204" pitchFamily="34" charset="0"/>
              </a:rPr>
              <a:pPr>
                <a:defRPr/>
              </a:pPr>
              <a:t>17</a:t>
            </a:fld>
            <a:endParaRPr lang="en-US" sz="800" dirty="0">
              <a:solidFill>
                <a:srgbClr val="000000"/>
              </a:solidFill>
              <a:latin typeface="Arial"/>
              <a:ea typeface="ＭＳ Ｐゴシック" pitchFamily="1" charset="-128"/>
              <a:cs typeface="Calibri" panose="020F0502020204030204" pitchFamily="34" charset="0"/>
            </a:endParaRPr>
          </a:p>
        </p:txBody>
      </p:sp>
      <p:pic>
        <p:nvPicPr>
          <p:cNvPr id="8" name="Picture" title="This slide contains the following visuals: textbox, textbox, card, textbox, clusteredColumnChart, F04 Opex, F04 Sales, textbox, F04 Capex, columnChart, textbox, F04 FTEs, clusteredColumnChart, image, shape, Initiative, Team, F04 vOP, textbox, card, F04 vOP, textbox, card, F04 vOP, textbox, card, F04 vOP, textbox. Please refer to the notes on this slide for details.">
            <a:hlinkClick r:id="rId3"/>
            <a:extLst>
              <a:ext uri="{FF2B5EF4-FFF2-40B4-BE49-F238E27FC236}">
                <a16:creationId xmlns:a16="http://schemas.microsoft.com/office/drawing/2014/main" id="{38E83202-5DB3-4D79-A75F-40954C953FFE}"/>
              </a:ext>
            </a:extLst>
          </p:cNvPr>
          <p:cNvPicPr>
            <a:picLocks noChangeAspect="1"/>
          </p:cNvPicPr>
          <p:nvPr/>
        </p:nvPicPr>
        <p:blipFill>
          <a:blip r:embed="rId4"/>
          <a:stretch>
            <a:fillRect/>
          </a:stretch>
        </p:blipFill>
        <p:spPr>
          <a:xfrm>
            <a:off x="485953" y="1839801"/>
            <a:ext cx="3584853" cy="2045241"/>
          </a:xfrm>
          <a:prstGeom prst="rect">
            <a:avLst/>
          </a:prstGeom>
          <a:noFill/>
        </p:spPr>
      </p:pic>
      <p:pic>
        <p:nvPicPr>
          <p:cNvPr id="10" name="Picture" title="This slide contains the following visuals: textbox, image, shape, Initiative, Functional Group, FTE Outlook, FTE YTD Performance, F04 FTEs, filledMap, Full Year FTEs, FTEs Started, FTEs Hired, Hiring Progress. Please refer to the notes on this slide for details.">
            <a:hlinkClick r:id="rId5"/>
            <a:extLst>
              <a:ext uri="{FF2B5EF4-FFF2-40B4-BE49-F238E27FC236}">
                <a16:creationId xmlns:a16="http://schemas.microsoft.com/office/drawing/2014/main" id="{F1F4FEDB-C488-4F26-ADD6-D91D6343E58F}"/>
              </a:ext>
            </a:extLst>
          </p:cNvPr>
          <p:cNvPicPr>
            <a:picLocks noChangeAspect="1"/>
          </p:cNvPicPr>
          <p:nvPr/>
        </p:nvPicPr>
        <p:blipFill>
          <a:blip r:embed="rId6"/>
          <a:stretch>
            <a:fillRect/>
          </a:stretch>
        </p:blipFill>
        <p:spPr>
          <a:xfrm>
            <a:off x="8201757" y="1839800"/>
            <a:ext cx="3584853" cy="2045242"/>
          </a:xfrm>
          <a:prstGeom prst="rect">
            <a:avLst/>
          </a:prstGeom>
          <a:noFill/>
        </p:spPr>
      </p:pic>
      <p:sp>
        <p:nvSpPr>
          <p:cNvPr id="13" name="Rectangle 12">
            <a:extLst>
              <a:ext uri="{FF2B5EF4-FFF2-40B4-BE49-F238E27FC236}">
                <a16:creationId xmlns:a16="http://schemas.microsoft.com/office/drawing/2014/main" id="{0A79E6C2-A010-4F78-B691-FBFFEFA0083F}"/>
              </a:ext>
            </a:extLst>
          </p:cNvPr>
          <p:cNvSpPr/>
          <p:nvPr/>
        </p:nvSpPr>
        <p:spPr bwMode="auto">
          <a:xfrm>
            <a:off x="8176260" y="1440338"/>
            <a:ext cx="3657600" cy="346578"/>
          </a:xfrm>
          <a:prstGeom prst="rect">
            <a:avLst/>
          </a:prstGeom>
          <a:solidFill>
            <a:srgbClr val="002060"/>
          </a:solidFill>
        </p:spPr>
        <p:txBody>
          <a:bodyPr anchor="ctr" anchorCtr="0"/>
          <a:lstStyle/>
          <a:p>
            <a:pPr algn="ctr" defTabSz="457200">
              <a:spcBef>
                <a:spcPct val="0"/>
              </a:spcBef>
            </a:pPr>
            <a:r>
              <a:rPr lang="en-US" sz="1600" dirty="0">
                <a:solidFill>
                  <a:schemeClr val="bg1"/>
                </a:solidFill>
                <a:latin typeface="Arial" panose="020B0604020202020204" pitchFamily="34" charset="0"/>
                <a:cs typeface="Arial" panose="020B0604020202020204" pitchFamily="34" charset="0"/>
              </a:rPr>
              <a:t>FTE Analytics</a:t>
            </a:r>
          </a:p>
        </p:txBody>
      </p:sp>
      <p:sp>
        <p:nvSpPr>
          <p:cNvPr id="14" name="Rectangle 13">
            <a:extLst>
              <a:ext uri="{FF2B5EF4-FFF2-40B4-BE49-F238E27FC236}">
                <a16:creationId xmlns:a16="http://schemas.microsoft.com/office/drawing/2014/main" id="{79C83E17-B734-4925-9D15-683B80955E03}"/>
              </a:ext>
            </a:extLst>
          </p:cNvPr>
          <p:cNvSpPr/>
          <p:nvPr/>
        </p:nvSpPr>
        <p:spPr bwMode="auto">
          <a:xfrm>
            <a:off x="4312919" y="1440338"/>
            <a:ext cx="3657600" cy="346578"/>
          </a:xfrm>
          <a:prstGeom prst="rect">
            <a:avLst/>
          </a:prstGeom>
          <a:solidFill>
            <a:srgbClr val="002060"/>
          </a:solidFill>
        </p:spPr>
        <p:txBody>
          <a:bodyPr anchor="ctr" anchorCtr="0"/>
          <a:lstStyle/>
          <a:p>
            <a:pPr algn="ctr" defTabSz="457200">
              <a:spcBef>
                <a:spcPct val="0"/>
              </a:spcBef>
            </a:pPr>
            <a:r>
              <a:rPr lang="en-US" sz="1600" dirty="0" err="1">
                <a:solidFill>
                  <a:schemeClr val="bg1"/>
                </a:solidFill>
                <a:latin typeface="Arial" panose="020B0604020202020204" pitchFamily="34" charset="0"/>
                <a:cs typeface="Arial" panose="020B0604020202020204" pitchFamily="34" charset="0"/>
              </a:rPr>
              <a:t>Opex</a:t>
            </a:r>
            <a:r>
              <a:rPr lang="en-US" sz="1600" dirty="0">
                <a:solidFill>
                  <a:schemeClr val="bg1"/>
                </a:solidFill>
                <a:latin typeface="Arial" panose="020B0604020202020204" pitchFamily="34" charset="0"/>
                <a:cs typeface="Arial" panose="020B0604020202020204" pitchFamily="34" charset="0"/>
              </a:rPr>
              <a:t> Performance</a:t>
            </a:r>
          </a:p>
        </p:txBody>
      </p:sp>
      <p:sp>
        <p:nvSpPr>
          <p:cNvPr id="15" name="Rectangle 14">
            <a:extLst>
              <a:ext uri="{FF2B5EF4-FFF2-40B4-BE49-F238E27FC236}">
                <a16:creationId xmlns:a16="http://schemas.microsoft.com/office/drawing/2014/main" id="{E9A59268-B0C6-4A93-8538-331B04F80A38}"/>
              </a:ext>
            </a:extLst>
          </p:cNvPr>
          <p:cNvSpPr/>
          <p:nvPr/>
        </p:nvSpPr>
        <p:spPr bwMode="auto">
          <a:xfrm>
            <a:off x="449578" y="1440338"/>
            <a:ext cx="3657600" cy="346578"/>
          </a:xfrm>
          <a:prstGeom prst="rect">
            <a:avLst/>
          </a:prstGeom>
          <a:solidFill>
            <a:srgbClr val="002060"/>
          </a:solidFill>
        </p:spPr>
        <p:txBody>
          <a:bodyPr anchor="ctr" anchorCtr="0"/>
          <a:lstStyle/>
          <a:p>
            <a:pPr algn="ctr" defTabSz="457200">
              <a:spcBef>
                <a:spcPct val="0"/>
              </a:spcBef>
            </a:pPr>
            <a:r>
              <a:rPr lang="en-US" sz="1600" dirty="0">
                <a:solidFill>
                  <a:schemeClr val="bg1"/>
                </a:solidFill>
                <a:latin typeface="Arial" panose="020B0604020202020204" pitchFamily="34" charset="0"/>
                <a:cs typeface="Arial" panose="020B0604020202020204" pitchFamily="34" charset="0"/>
              </a:rPr>
              <a:t>Investment Overview</a:t>
            </a:r>
          </a:p>
        </p:txBody>
      </p:sp>
      <p:pic>
        <p:nvPicPr>
          <p:cNvPr id="16" name="Picture" title="This slide contains the following visuals: textbox, image, shape, Team, Functional Group, pivotTable, C&amp;B, Opex - Actuals, Opex vOP, Opex vF4, Period, Non-C&amp;B, Total Opex, FTEs, C&amp;B, FTEs, Non-C&amp;B, Total Opex. Please refer to the notes on this slide for details.">
            <a:hlinkClick r:id="rId7"/>
            <a:extLst>
              <a:ext uri="{FF2B5EF4-FFF2-40B4-BE49-F238E27FC236}">
                <a16:creationId xmlns:a16="http://schemas.microsoft.com/office/drawing/2014/main" id="{D131EF7A-392D-4D76-94DC-8D23D278C78E}"/>
              </a:ext>
            </a:extLst>
          </p:cNvPr>
          <p:cNvPicPr>
            <a:picLocks noChangeAspect="1"/>
          </p:cNvPicPr>
          <p:nvPr/>
        </p:nvPicPr>
        <p:blipFill>
          <a:blip r:embed="rId8"/>
          <a:stretch>
            <a:fillRect/>
          </a:stretch>
        </p:blipFill>
        <p:spPr>
          <a:xfrm>
            <a:off x="4334959" y="1834651"/>
            <a:ext cx="3602905" cy="2055540"/>
          </a:xfrm>
          <a:prstGeom prst="rect">
            <a:avLst/>
          </a:prstGeom>
          <a:noFill/>
        </p:spPr>
      </p:pic>
      <p:sp>
        <p:nvSpPr>
          <p:cNvPr id="17" name="Rectangle 16">
            <a:extLst>
              <a:ext uri="{FF2B5EF4-FFF2-40B4-BE49-F238E27FC236}">
                <a16:creationId xmlns:a16="http://schemas.microsoft.com/office/drawing/2014/main" id="{4D97CE5B-3A1F-43AF-8A04-1D9D35352DC5}"/>
              </a:ext>
            </a:extLst>
          </p:cNvPr>
          <p:cNvSpPr/>
          <p:nvPr/>
        </p:nvSpPr>
        <p:spPr bwMode="auto">
          <a:xfrm>
            <a:off x="8169955" y="1786916"/>
            <a:ext cx="3648456" cy="209812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charset="0"/>
              <a:ea typeface="+mn-ea"/>
              <a:cs typeface="+mn-cs"/>
            </a:endParaRPr>
          </a:p>
        </p:txBody>
      </p:sp>
      <p:sp>
        <p:nvSpPr>
          <p:cNvPr id="20" name="Rectangle 19">
            <a:extLst>
              <a:ext uri="{FF2B5EF4-FFF2-40B4-BE49-F238E27FC236}">
                <a16:creationId xmlns:a16="http://schemas.microsoft.com/office/drawing/2014/main" id="{854176AE-9C51-4F2F-AF11-8C2C5925659F}"/>
              </a:ext>
            </a:extLst>
          </p:cNvPr>
          <p:cNvSpPr/>
          <p:nvPr/>
        </p:nvSpPr>
        <p:spPr bwMode="auto">
          <a:xfrm>
            <a:off x="4307611" y="1786916"/>
            <a:ext cx="3648456" cy="209812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charset="0"/>
              <a:ea typeface="+mn-ea"/>
              <a:cs typeface="+mn-cs"/>
            </a:endParaRPr>
          </a:p>
        </p:txBody>
      </p:sp>
      <p:sp>
        <p:nvSpPr>
          <p:cNvPr id="21" name="Rectangle 20">
            <a:extLst>
              <a:ext uri="{FF2B5EF4-FFF2-40B4-BE49-F238E27FC236}">
                <a16:creationId xmlns:a16="http://schemas.microsoft.com/office/drawing/2014/main" id="{2D1F611D-A45B-4EF9-9890-75FB7162BC51}"/>
              </a:ext>
            </a:extLst>
          </p:cNvPr>
          <p:cNvSpPr/>
          <p:nvPr/>
        </p:nvSpPr>
        <p:spPr bwMode="auto">
          <a:xfrm>
            <a:off x="449579" y="1786916"/>
            <a:ext cx="3648456" cy="209812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charset="0"/>
              <a:ea typeface="+mn-ea"/>
              <a:cs typeface="+mn-cs"/>
            </a:endParaRPr>
          </a:p>
        </p:txBody>
      </p:sp>
      <p:sp>
        <p:nvSpPr>
          <p:cNvPr id="22" name="Rectangle 21">
            <a:extLst>
              <a:ext uri="{FF2B5EF4-FFF2-40B4-BE49-F238E27FC236}">
                <a16:creationId xmlns:a16="http://schemas.microsoft.com/office/drawing/2014/main" id="{53B2636D-5045-46C7-99B7-A31AB57BF526}"/>
              </a:ext>
            </a:extLst>
          </p:cNvPr>
          <p:cNvSpPr/>
          <p:nvPr/>
        </p:nvSpPr>
        <p:spPr>
          <a:xfrm>
            <a:off x="449578" y="4245426"/>
            <a:ext cx="11337031" cy="1664224"/>
          </a:xfrm>
          <a:prstGeom prst="rect">
            <a:avLst/>
          </a:prstGeom>
        </p:spPr>
        <p:txBody>
          <a:bodyPr wrap="square" anchor="ctr" anchorCtr="0">
            <a:noAutofit/>
          </a:bodyPr>
          <a:lstStyle/>
          <a:p>
            <a:pPr marL="285750" indent="-285750">
              <a:spcBef>
                <a:spcPts val="300"/>
              </a:spcBef>
              <a:spcAft>
                <a:spcPts val="1000"/>
              </a:spcAft>
              <a:buFont typeface="Arial" panose="020B0604020202020204" pitchFamily="34" charset="0"/>
              <a:buChar char="•"/>
            </a:pPr>
            <a:r>
              <a:rPr lang="en-US" sz="1400" dirty="0">
                <a:latin typeface="Calibri" panose="020F0502020204030204" pitchFamily="34" charset="0"/>
                <a:cs typeface="Calibri" panose="020F0502020204030204" pitchFamily="34" charset="0"/>
              </a:rPr>
              <a:t>Designed To Democratize Growth Investment Data Cross-Functionally Across The Globe</a:t>
            </a:r>
          </a:p>
          <a:p>
            <a:pPr marL="285750" indent="-285750">
              <a:spcBef>
                <a:spcPts val="300"/>
              </a:spcBef>
              <a:spcAft>
                <a:spcPts val="1000"/>
              </a:spcAft>
              <a:buFont typeface="Arial" panose="020B0604020202020204" pitchFamily="34" charset="0"/>
              <a:buChar char="•"/>
            </a:pPr>
            <a:r>
              <a:rPr lang="en-US" sz="1400" dirty="0">
                <a:latin typeface="Calibri" panose="020F0502020204030204" pitchFamily="34" charset="0"/>
                <a:cs typeface="Calibri" panose="020F0502020204030204" pitchFamily="34" charset="0"/>
              </a:rPr>
              <a:t>Includes Slicers To Cut The Data By Team, Initiative, Period, And Functional Group</a:t>
            </a:r>
          </a:p>
          <a:p>
            <a:pPr marL="285750" indent="-285750">
              <a:spcBef>
                <a:spcPts val="300"/>
              </a:spcBef>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9"/>
              </a:rPr>
              <a:t>Follow This Link To Access The Dashboard</a:t>
            </a:r>
            <a:r>
              <a:rPr lang="en-US" sz="1400" dirty="0">
                <a:latin typeface="Calibri" panose="020F0502020204030204" pitchFamily="34" charset="0"/>
                <a:cs typeface="Calibri" panose="020F0502020204030204" pitchFamily="34" charset="0"/>
              </a:rPr>
              <a:t> - Best In Chrome</a:t>
            </a:r>
          </a:p>
          <a:p>
            <a:pPr marL="742950" lvl="1" indent="-285750">
              <a:spcBef>
                <a:spcPts val="300"/>
              </a:spcBef>
              <a:spcAft>
                <a:spcPts val="1000"/>
              </a:spcAft>
              <a:buFont typeface="Arial" panose="020B0604020202020204" pitchFamily="34" charset="0"/>
              <a:buChar char="•"/>
            </a:pPr>
            <a:r>
              <a:rPr lang="en-US" sz="1400" i="1" dirty="0">
                <a:latin typeface="Calibri" panose="020F0502020204030204" pitchFamily="34" charset="0"/>
                <a:cs typeface="Calibri" panose="020F0502020204030204" pitchFamily="34" charset="0"/>
              </a:rPr>
              <a:t>Sign-In, Select “Power BI Portal”, Select “Shared With Me”, And Click On The “Growth Investments” Report</a:t>
            </a:r>
          </a:p>
        </p:txBody>
      </p:sp>
      <p:sp>
        <p:nvSpPr>
          <p:cNvPr id="24" name="Rectangle 8">
            <a:extLst>
              <a:ext uri="{FF2B5EF4-FFF2-40B4-BE49-F238E27FC236}">
                <a16:creationId xmlns:a16="http://schemas.microsoft.com/office/drawing/2014/main" id="{90E41F13-E95A-48F8-9131-B61107CB6592}"/>
              </a:ext>
            </a:extLst>
          </p:cNvPr>
          <p:cNvSpPr/>
          <p:nvPr/>
        </p:nvSpPr>
        <p:spPr bwMode="auto">
          <a:xfrm>
            <a:off x="449580" y="745747"/>
            <a:ext cx="11384280" cy="402336"/>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0 w 8493712"/>
              <a:gd name="connsiteY0" fmla="*/ 0 h 307777"/>
              <a:gd name="connsiteX1" fmla="*/ 8493712 w 8493712"/>
              <a:gd name="connsiteY1" fmla="*/ 0 h 307777"/>
              <a:gd name="connsiteX2" fmla="*/ 8307974 w 8493712"/>
              <a:gd name="connsiteY2" fmla="*/ 307777 h 307777"/>
              <a:gd name="connsiteX3" fmla="*/ 0 w 8493712"/>
              <a:gd name="connsiteY3" fmla="*/ 307777 h 307777"/>
              <a:gd name="connsiteX4" fmla="*/ 0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0" y="0"/>
                </a:moveTo>
                <a:lnTo>
                  <a:pt x="8493712" y="0"/>
                </a:lnTo>
                <a:lnTo>
                  <a:pt x="8307974" y="307777"/>
                </a:lnTo>
                <a:lnTo>
                  <a:pt x="0" y="307777"/>
                </a:lnTo>
                <a:lnTo>
                  <a:pt x="0"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Global Growth Investment Dashboard…</a:t>
            </a:r>
          </a:p>
        </p:txBody>
      </p:sp>
      <p:sp>
        <p:nvSpPr>
          <p:cNvPr id="26" name="Rectangle 25">
            <a:extLst>
              <a:ext uri="{FF2B5EF4-FFF2-40B4-BE49-F238E27FC236}">
                <a16:creationId xmlns:a16="http://schemas.microsoft.com/office/drawing/2014/main" id="{8C461EEB-D937-43B3-936D-D5A59AA5FC0E}"/>
              </a:ext>
            </a:extLst>
          </p:cNvPr>
          <p:cNvSpPr/>
          <p:nvPr/>
        </p:nvSpPr>
        <p:spPr bwMode="auto">
          <a:xfrm>
            <a:off x="449576" y="4245426"/>
            <a:ext cx="11337034" cy="16642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charset="0"/>
              <a:ea typeface="+mn-ea"/>
              <a:cs typeface="+mn-cs"/>
            </a:endParaRPr>
          </a:p>
        </p:txBody>
      </p:sp>
    </p:spTree>
    <p:extLst>
      <p:ext uri="{BB962C8B-B14F-4D97-AF65-F5344CB8AC3E}">
        <p14:creationId xmlns:p14="http://schemas.microsoft.com/office/powerpoint/2010/main" val="1762582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A6468913-9B9C-4339-BC22-0929B8301D20}"/>
              </a:ext>
            </a:extLst>
          </p:cNvPr>
          <p:cNvSpPr txBox="1">
            <a:spLocks/>
          </p:cNvSpPr>
          <p:nvPr/>
        </p:nvSpPr>
        <p:spPr bwMode="auto">
          <a:xfrm>
            <a:off x="1343024" y="95071"/>
            <a:ext cx="10827955" cy="554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2000" b="1" i="0" kern="1200" smtClean="0">
                <a:solidFill>
                  <a:schemeClr val="tx1"/>
                </a:solidFill>
                <a:latin typeface="+mj-lt"/>
                <a:ea typeface="ＭＳ Ｐゴシック" charset="-128"/>
                <a:cs typeface="Arial" pitchFamily="34" charset="0"/>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a:lstStyle>
          <a:p>
            <a:pPr lvl="0">
              <a:defRPr/>
            </a:pPr>
            <a:r>
              <a:rPr lang="en-US" sz="3000" dirty="0">
                <a:solidFill>
                  <a:srgbClr val="000000"/>
                </a:solidFill>
                <a:latin typeface="Calibri" panose="020F0502020204030204" pitchFamily="34" charset="0"/>
                <a:cs typeface="Calibri" panose="020F0502020204030204" pitchFamily="34" charset="0"/>
              </a:rPr>
              <a:t>Executive Summary</a:t>
            </a:r>
          </a:p>
        </p:txBody>
      </p:sp>
      <p:grpSp>
        <p:nvGrpSpPr>
          <p:cNvPr id="8" name="Group 7">
            <a:extLst>
              <a:ext uri="{FF2B5EF4-FFF2-40B4-BE49-F238E27FC236}">
                <a16:creationId xmlns:a16="http://schemas.microsoft.com/office/drawing/2014/main" id="{4B5612A7-0E6B-4BF6-AA39-BE3CD7E5BD8C}"/>
              </a:ext>
            </a:extLst>
          </p:cNvPr>
          <p:cNvGrpSpPr/>
          <p:nvPr/>
        </p:nvGrpSpPr>
        <p:grpSpPr>
          <a:xfrm>
            <a:off x="446046" y="1325811"/>
            <a:ext cx="11263519" cy="4846323"/>
            <a:chOff x="457197" y="1415144"/>
            <a:chExt cx="11263519" cy="4620802"/>
          </a:xfrm>
        </p:grpSpPr>
        <p:grpSp>
          <p:nvGrpSpPr>
            <p:cNvPr id="6" name="Group 5">
              <a:extLst>
                <a:ext uri="{FF2B5EF4-FFF2-40B4-BE49-F238E27FC236}">
                  <a16:creationId xmlns:a16="http://schemas.microsoft.com/office/drawing/2014/main" id="{A00772FC-459E-4A84-93BD-6822EB847201}"/>
                </a:ext>
              </a:extLst>
            </p:cNvPr>
            <p:cNvGrpSpPr/>
            <p:nvPr/>
          </p:nvGrpSpPr>
          <p:grpSpPr>
            <a:xfrm>
              <a:off x="457197" y="1415144"/>
              <a:ext cx="11263518" cy="1059811"/>
              <a:chOff x="457197" y="1415144"/>
              <a:chExt cx="11263518" cy="1059811"/>
            </a:xfrm>
          </p:grpSpPr>
          <p:sp>
            <p:nvSpPr>
              <p:cNvPr id="110" name="Rectangle 109">
                <a:extLst>
                  <a:ext uri="{FF2B5EF4-FFF2-40B4-BE49-F238E27FC236}">
                    <a16:creationId xmlns:a16="http://schemas.microsoft.com/office/drawing/2014/main" id="{74BF1FE3-D9B2-4B44-AD1A-D62DD736A8E1}"/>
                  </a:ext>
                </a:extLst>
              </p:cNvPr>
              <p:cNvSpPr/>
              <p:nvPr/>
            </p:nvSpPr>
            <p:spPr>
              <a:xfrm rot="5400000">
                <a:off x="896719" y="1130023"/>
                <a:ext cx="1059805" cy="1630052"/>
              </a:xfrm>
              <a:prstGeom prst="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900" b="1" i="1"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YTD  </a:t>
                </a:r>
                <a:r>
                  <a:rPr lang="en-US" sz="1900" b="1" i="1" dirty="0">
                    <a:solidFill>
                      <a:srgbClr val="FFFFFF"/>
                    </a:solidFill>
                    <a:latin typeface="Calibri" panose="020F0502020204030204" pitchFamily="34" charset="0"/>
                    <a:cs typeface="Calibri" panose="020F0502020204030204" pitchFamily="34" charset="0"/>
                  </a:rPr>
                  <a:t>Performance</a:t>
                </a:r>
                <a:endParaRPr kumimoji="0" lang="en-US" sz="1900" b="1" i="1"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18" name="Rectangle 117">
                <a:extLst>
                  <a:ext uri="{FF2B5EF4-FFF2-40B4-BE49-F238E27FC236}">
                    <a16:creationId xmlns:a16="http://schemas.microsoft.com/office/drawing/2014/main" id="{7C6566F4-531C-43F9-9B0D-040FAF353582}"/>
                  </a:ext>
                </a:extLst>
              </p:cNvPr>
              <p:cNvSpPr/>
              <p:nvPr/>
            </p:nvSpPr>
            <p:spPr>
              <a:xfrm rot="5400000">
                <a:off x="-11841" y="1884182"/>
                <a:ext cx="1059811" cy="121735"/>
              </a:xfrm>
              <a:prstGeom prst="rect">
                <a:avLst/>
              </a:prstGeom>
              <a:solidFill>
                <a:srgbClr val="FFDB0A"/>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500" b="1" i="1"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ACA8144D-2901-4014-B436-E281BE6CC01C}"/>
                  </a:ext>
                </a:extLst>
              </p:cNvPr>
              <p:cNvSpPr/>
              <p:nvPr/>
            </p:nvSpPr>
            <p:spPr>
              <a:xfrm>
                <a:off x="2324706" y="1435681"/>
                <a:ext cx="9396009" cy="1039265"/>
              </a:xfrm>
              <a:prstGeom prst="rect">
                <a:avLst/>
              </a:prstGeom>
            </p:spPr>
            <p:txBody>
              <a:bodyPr wrap="square" anchor="ctr" anchorCtr="0">
                <a:noAutofit/>
              </a:bodyPr>
              <a:lstStyle/>
              <a:p>
                <a:pPr marL="228600" indent="-228600">
                  <a:spcBef>
                    <a:spcPts val="300"/>
                  </a:spcBef>
                  <a:spcAft>
                    <a:spcPts val="1000"/>
                  </a:spcAft>
                  <a:buFont typeface="Arial" panose="020B0604020202020204" pitchFamily="34" charset="0"/>
                  <a:buChar char="•"/>
                </a:pPr>
                <a:r>
                  <a:rPr lang="en-US" b="1" dirty="0">
                    <a:latin typeface="Calibri" panose="020F0502020204030204" pitchFamily="34" charset="0"/>
                    <a:cs typeface="Calibri" panose="020F0502020204030204" pitchFamily="34" charset="0"/>
                  </a:rPr>
                  <a:t>Sales ($12M) VF7 | +$37M VOP</a:t>
                </a:r>
              </a:p>
              <a:p>
                <a:pPr marL="228600" indent="-228600">
                  <a:spcBef>
                    <a:spcPts val="300"/>
                  </a:spcBef>
                  <a:spcAft>
                    <a:spcPts val="1000"/>
                  </a:spcAft>
                  <a:buFont typeface="Arial" panose="020B0604020202020204" pitchFamily="34" charset="0"/>
                  <a:buChar char="•"/>
                </a:pPr>
                <a:r>
                  <a:rPr lang="en-US" b="1" dirty="0">
                    <a:latin typeface="Calibri" panose="020F0502020204030204" pitchFamily="34" charset="0"/>
                    <a:cs typeface="Calibri" panose="020F0502020204030204" pitchFamily="34" charset="0"/>
                  </a:rPr>
                  <a:t>Operating Expense +$1M VF7</a:t>
                </a:r>
              </a:p>
            </p:txBody>
          </p:sp>
        </p:grpSp>
        <p:grpSp>
          <p:nvGrpSpPr>
            <p:cNvPr id="7" name="Group 6">
              <a:extLst>
                <a:ext uri="{FF2B5EF4-FFF2-40B4-BE49-F238E27FC236}">
                  <a16:creationId xmlns:a16="http://schemas.microsoft.com/office/drawing/2014/main" id="{9EED149E-F162-483B-BE18-C4D445784452}"/>
                </a:ext>
              </a:extLst>
            </p:cNvPr>
            <p:cNvGrpSpPr/>
            <p:nvPr/>
          </p:nvGrpSpPr>
          <p:grpSpPr>
            <a:xfrm>
              <a:off x="457197" y="2602142"/>
              <a:ext cx="1784451" cy="1059811"/>
              <a:chOff x="457197" y="2602142"/>
              <a:chExt cx="1784451" cy="1059811"/>
            </a:xfrm>
          </p:grpSpPr>
          <p:sp>
            <p:nvSpPr>
              <p:cNvPr id="20" name="Rectangle 19">
                <a:extLst>
                  <a:ext uri="{FF2B5EF4-FFF2-40B4-BE49-F238E27FC236}">
                    <a16:creationId xmlns:a16="http://schemas.microsoft.com/office/drawing/2014/main" id="{A76BF8A8-AC63-44E2-ADB5-5DB1B4DDCD13}"/>
                  </a:ext>
                </a:extLst>
              </p:cNvPr>
              <p:cNvSpPr/>
              <p:nvPr/>
            </p:nvSpPr>
            <p:spPr>
              <a:xfrm rot="5400000">
                <a:off x="896719" y="2317021"/>
                <a:ext cx="1059805" cy="1630052"/>
              </a:xfrm>
              <a:prstGeom prst="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fontAlgn="base">
                  <a:spcBef>
                    <a:spcPct val="0"/>
                  </a:spcBef>
                  <a:spcAft>
                    <a:spcPts val="300"/>
                  </a:spcAft>
                  <a:defRPr/>
                </a:pPr>
                <a:r>
                  <a:rPr lang="en-US" sz="1900" b="1" i="1" dirty="0">
                    <a:solidFill>
                      <a:srgbClr val="FFFFFF"/>
                    </a:solidFill>
                    <a:latin typeface="Calibri" panose="020F0502020204030204" pitchFamily="34" charset="0"/>
                    <a:cs typeface="Calibri" panose="020F0502020204030204" pitchFamily="34" charset="0"/>
                  </a:rPr>
                  <a:t>FY Outlook</a:t>
                </a:r>
              </a:p>
            </p:txBody>
          </p:sp>
          <p:sp>
            <p:nvSpPr>
              <p:cNvPr id="21" name="Rectangle 20">
                <a:extLst>
                  <a:ext uri="{FF2B5EF4-FFF2-40B4-BE49-F238E27FC236}">
                    <a16:creationId xmlns:a16="http://schemas.microsoft.com/office/drawing/2014/main" id="{56EC2631-8EB8-46A1-BA05-F0259AC821F4}"/>
                  </a:ext>
                </a:extLst>
              </p:cNvPr>
              <p:cNvSpPr/>
              <p:nvPr/>
            </p:nvSpPr>
            <p:spPr>
              <a:xfrm rot="5400000">
                <a:off x="-11841" y="3071180"/>
                <a:ext cx="1059811" cy="121735"/>
              </a:xfrm>
              <a:prstGeom prst="rect">
                <a:avLst/>
              </a:prstGeom>
              <a:solidFill>
                <a:srgbClr val="FFDB0A"/>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500" b="1" i="1"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grpSp>
        <p:sp>
          <p:nvSpPr>
            <p:cNvPr id="23" name="Rectangle 22">
              <a:extLst>
                <a:ext uri="{FF2B5EF4-FFF2-40B4-BE49-F238E27FC236}">
                  <a16:creationId xmlns:a16="http://schemas.microsoft.com/office/drawing/2014/main" id="{D2A6F977-3A95-47D6-A8D5-52A2E8B69BE2}"/>
                </a:ext>
              </a:extLst>
            </p:cNvPr>
            <p:cNvSpPr/>
            <p:nvPr/>
          </p:nvSpPr>
          <p:spPr>
            <a:xfrm rot="5400000">
              <a:off x="896719" y="3504017"/>
              <a:ext cx="1059805" cy="1630052"/>
            </a:xfrm>
            <a:prstGeom prst="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fontAlgn="base">
                <a:spcBef>
                  <a:spcPct val="0"/>
                </a:spcBef>
                <a:spcAft>
                  <a:spcPts val="300"/>
                </a:spcAft>
              </a:pPr>
              <a:r>
                <a:rPr lang="en-US" sz="1900" b="1" i="1" dirty="0">
                  <a:solidFill>
                    <a:srgbClr val="FFFFFF"/>
                  </a:solidFill>
                  <a:latin typeface="Calibri" panose="020F0502020204030204" pitchFamily="34" charset="0"/>
                  <a:cs typeface="Calibri" panose="020F0502020204030204" pitchFamily="34" charset="0"/>
                </a:rPr>
                <a:t>F9 Changes</a:t>
              </a:r>
            </a:p>
          </p:txBody>
        </p:sp>
        <p:sp>
          <p:nvSpPr>
            <p:cNvPr id="24" name="Rectangle 23">
              <a:extLst>
                <a:ext uri="{FF2B5EF4-FFF2-40B4-BE49-F238E27FC236}">
                  <a16:creationId xmlns:a16="http://schemas.microsoft.com/office/drawing/2014/main" id="{0946B6AB-E66E-4331-9011-C9650A27870D}"/>
                </a:ext>
              </a:extLst>
            </p:cNvPr>
            <p:cNvSpPr/>
            <p:nvPr/>
          </p:nvSpPr>
          <p:spPr>
            <a:xfrm rot="5400000">
              <a:off x="-11841" y="4258176"/>
              <a:ext cx="1059811" cy="121735"/>
            </a:xfrm>
            <a:prstGeom prst="rect">
              <a:avLst/>
            </a:prstGeom>
            <a:solidFill>
              <a:srgbClr val="FFDB0A"/>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500" b="1" i="1"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03486593-1B9E-408B-9F84-9E1FF2C0B338}"/>
                </a:ext>
              </a:extLst>
            </p:cNvPr>
            <p:cNvSpPr/>
            <p:nvPr/>
          </p:nvSpPr>
          <p:spPr>
            <a:xfrm>
              <a:off x="2324708" y="3789140"/>
              <a:ext cx="9396007" cy="1062716"/>
            </a:xfrm>
            <a:prstGeom prst="rect">
              <a:avLst/>
            </a:prstGeom>
          </p:spPr>
          <p:txBody>
            <a:bodyPr wrap="square" anchor="ctr" anchorCtr="0">
              <a:noAutofit/>
            </a:bodyPr>
            <a:lstStyle/>
            <a:p>
              <a:pPr marL="285750" indent="-285750">
                <a:spcBef>
                  <a:spcPts val="300"/>
                </a:spcBef>
                <a:spcAft>
                  <a:spcPts val="1200"/>
                </a:spcAft>
                <a:buFont typeface="Arial" panose="020B0604020202020204" pitchFamily="34" charset="0"/>
                <a:buChar char="•"/>
              </a:pPr>
              <a:r>
                <a:rPr lang="en-US" b="1" dirty="0">
                  <a:latin typeface="Calibri" panose="020F0502020204030204" pitchFamily="34" charset="0"/>
                  <a:cs typeface="Calibri" panose="020F0502020204030204" pitchFamily="34" charset="0"/>
                </a:rPr>
                <a:t>~$9M Additional Investments Approved</a:t>
              </a:r>
            </a:p>
            <a:p>
              <a:pPr marL="285750" indent="-285750">
                <a:spcBef>
                  <a:spcPts val="300"/>
                </a:spcBef>
                <a:spcAft>
                  <a:spcPts val="1000"/>
                </a:spcAft>
                <a:buFont typeface="Arial" panose="020B0604020202020204" pitchFamily="34" charset="0"/>
                <a:buChar char="•"/>
              </a:pPr>
              <a:r>
                <a:rPr lang="en-US" b="1" dirty="0">
                  <a:latin typeface="Calibri" panose="020F0502020204030204" pitchFamily="34" charset="0"/>
                  <a:cs typeface="Calibri" panose="020F0502020204030204" pitchFamily="34" charset="0"/>
                </a:rPr>
                <a:t>More Realistic Assumptions Around Hiring Timing</a:t>
              </a:r>
            </a:p>
          </p:txBody>
        </p:sp>
        <p:sp>
          <p:nvSpPr>
            <p:cNvPr id="26" name="Rectangle 25">
              <a:extLst>
                <a:ext uri="{FF2B5EF4-FFF2-40B4-BE49-F238E27FC236}">
                  <a16:creationId xmlns:a16="http://schemas.microsoft.com/office/drawing/2014/main" id="{7A827F67-CC10-42CB-8581-036E4F180919}"/>
                </a:ext>
              </a:extLst>
            </p:cNvPr>
            <p:cNvSpPr/>
            <p:nvPr/>
          </p:nvSpPr>
          <p:spPr>
            <a:xfrm rot="5400000">
              <a:off x="896719" y="4691014"/>
              <a:ext cx="1059805" cy="1630052"/>
            </a:xfrm>
            <a:prstGeom prst="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fontAlgn="base">
                <a:spcBef>
                  <a:spcPct val="0"/>
                </a:spcBef>
                <a:spcAft>
                  <a:spcPts val="300"/>
                </a:spcAft>
              </a:pPr>
              <a:r>
                <a:rPr lang="en-US" sz="1900" b="1" i="1" dirty="0">
                  <a:solidFill>
                    <a:srgbClr val="FFFFFF"/>
                  </a:solidFill>
                  <a:latin typeface="Calibri" panose="020F0502020204030204" pitchFamily="34" charset="0"/>
                  <a:cs typeface="Calibri" panose="020F0502020204030204" pitchFamily="34" charset="0"/>
                </a:rPr>
                <a:t>2022 </a:t>
              </a:r>
            </a:p>
          </p:txBody>
        </p:sp>
        <p:sp>
          <p:nvSpPr>
            <p:cNvPr id="27" name="Rectangle 26">
              <a:extLst>
                <a:ext uri="{FF2B5EF4-FFF2-40B4-BE49-F238E27FC236}">
                  <a16:creationId xmlns:a16="http://schemas.microsoft.com/office/drawing/2014/main" id="{93425513-CE75-44D7-9222-3F70B1EB84C0}"/>
                </a:ext>
              </a:extLst>
            </p:cNvPr>
            <p:cNvSpPr/>
            <p:nvPr/>
          </p:nvSpPr>
          <p:spPr>
            <a:xfrm rot="5400000">
              <a:off x="-11841" y="5445173"/>
              <a:ext cx="1059811" cy="121735"/>
            </a:xfrm>
            <a:prstGeom prst="rect">
              <a:avLst/>
            </a:prstGeom>
            <a:solidFill>
              <a:srgbClr val="FFDB0A"/>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500" b="1" i="1"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59053751-7002-40B5-965A-AB657B7A1628}"/>
                </a:ext>
              </a:extLst>
            </p:cNvPr>
            <p:cNvSpPr/>
            <p:nvPr/>
          </p:nvSpPr>
          <p:spPr>
            <a:xfrm>
              <a:off x="2324710" y="4977712"/>
              <a:ext cx="9396005" cy="1056657"/>
            </a:xfrm>
            <a:prstGeom prst="rect">
              <a:avLst/>
            </a:prstGeom>
          </p:spPr>
          <p:txBody>
            <a:bodyPr wrap="square" anchor="ctr" anchorCtr="0">
              <a:noAutofit/>
            </a:bodyPr>
            <a:lstStyle/>
            <a:p>
              <a:pPr marL="285750" indent="-285750">
                <a:spcBef>
                  <a:spcPts val="300"/>
                </a:spcBef>
                <a:spcAft>
                  <a:spcPts val="1000"/>
                </a:spcAft>
                <a:buFont typeface="Arial" panose="020B0604020202020204" pitchFamily="34" charset="0"/>
                <a:buChar char="•"/>
              </a:pPr>
              <a:r>
                <a:rPr lang="en-US" b="1" dirty="0">
                  <a:latin typeface="Calibri" panose="020F0502020204030204" pitchFamily="34" charset="0"/>
                  <a:cs typeface="Calibri" panose="020F0502020204030204" pitchFamily="34" charset="0"/>
                </a:rPr>
                <a:t>Maintain 2021 Momentum</a:t>
              </a:r>
            </a:p>
            <a:p>
              <a:pPr>
                <a:spcBef>
                  <a:spcPts val="300"/>
                </a:spcBef>
                <a:spcAft>
                  <a:spcPts val="1000"/>
                </a:spcAft>
              </a:pPr>
              <a:endParaRPr lang="en-US" b="1" dirty="0">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314C7E52-1FC2-4E8F-A5BF-C37638C54669}"/>
                </a:ext>
              </a:extLst>
            </p:cNvPr>
            <p:cNvCxnSpPr>
              <a:cxnSpLocks/>
            </p:cNvCxnSpPr>
            <p:nvPr/>
          </p:nvCxnSpPr>
          <p:spPr>
            <a:xfrm>
              <a:off x="457197" y="2535785"/>
              <a:ext cx="112635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E98704E-AF94-48DB-B290-09C358AD653F}"/>
                </a:ext>
              </a:extLst>
            </p:cNvPr>
            <p:cNvCxnSpPr>
              <a:cxnSpLocks/>
            </p:cNvCxnSpPr>
            <p:nvPr/>
          </p:nvCxnSpPr>
          <p:spPr>
            <a:xfrm flipV="1">
              <a:off x="457197" y="3710009"/>
              <a:ext cx="11263519" cy="14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25040A1-953C-4EDA-AC3B-897CF68B44D1}"/>
                </a:ext>
              </a:extLst>
            </p:cNvPr>
            <p:cNvCxnSpPr>
              <a:cxnSpLocks/>
            </p:cNvCxnSpPr>
            <p:nvPr/>
          </p:nvCxnSpPr>
          <p:spPr>
            <a:xfrm>
              <a:off x="457197" y="4903479"/>
              <a:ext cx="112635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0" name="Slide Number Placeholder 1">
            <a:extLst>
              <a:ext uri="{FF2B5EF4-FFF2-40B4-BE49-F238E27FC236}">
                <a16:creationId xmlns:a16="http://schemas.microsoft.com/office/drawing/2014/main" id="{DE7D35BC-BBEB-485D-B9FA-50EB76987811}"/>
              </a:ext>
            </a:extLst>
          </p:cNvPr>
          <p:cNvSpPr>
            <a:spLocks noGrp="1"/>
          </p:cNvSpPr>
          <p:nvPr>
            <p:ph type="sldNum" sz="quarter" idx="10"/>
          </p:nvPr>
        </p:nvSpPr>
        <p:spPr>
          <a:xfrm>
            <a:off x="11449372" y="6466843"/>
            <a:ext cx="524093" cy="22621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348F35-18D3-41DB-BC3D-8BA142A4D559}" type="slidenum">
              <a:rPr kumimoji="0" lang="en-US" sz="800" b="0" i="0" u="none" strike="noStrike" kern="1200" cap="none" spc="0" normalizeH="0" baseline="0" noProof="0" smtClean="0">
                <a:ln>
                  <a:noFill/>
                </a:ln>
                <a:solidFill>
                  <a:srgbClr val="000000"/>
                </a:solidFill>
                <a:effectLst/>
                <a:uLnTx/>
                <a:uFillTx/>
                <a:latin typeface="Arial"/>
                <a:ea typeface="ＭＳ Ｐゴシック" pitchFamily="1" charset="-128"/>
                <a:cs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000000"/>
              </a:solidFill>
              <a:effectLst/>
              <a:uLnTx/>
              <a:uFillTx/>
              <a:latin typeface="Arial"/>
              <a:ea typeface="ＭＳ Ｐゴシック" pitchFamily="1" charset="-128"/>
              <a:cs typeface="Calibri" panose="020F0502020204030204" pitchFamily="34" charset="0"/>
            </a:endParaRPr>
          </a:p>
        </p:txBody>
      </p:sp>
      <p:sp>
        <p:nvSpPr>
          <p:cNvPr id="31" name="Rectangle 6">
            <a:extLst>
              <a:ext uri="{FF2B5EF4-FFF2-40B4-BE49-F238E27FC236}">
                <a16:creationId xmlns:a16="http://schemas.microsoft.com/office/drawing/2014/main" id="{BF02159C-01AB-4899-A725-54A3B6700750}"/>
              </a:ext>
            </a:extLst>
          </p:cNvPr>
          <p:cNvSpPr/>
          <p:nvPr/>
        </p:nvSpPr>
        <p:spPr bwMode="auto">
          <a:xfrm>
            <a:off x="2408568" y="6362717"/>
            <a:ext cx="8800538" cy="40233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…In Channels, Brands, And Capabilities</a:t>
            </a:r>
          </a:p>
        </p:txBody>
      </p:sp>
      <p:sp>
        <p:nvSpPr>
          <p:cNvPr id="33" name="Rectangle 8">
            <a:extLst>
              <a:ext uri="{FF2B5EF4-FFF2-40B4-BE49-F238E27FC236}">
                <a16:creationId xmlns:a16="http://schemas.microsoft.com/office/drawing/2014/main" id="{4D9C91EE-9F5F-4CF7-B9F0-760017A8459B}"/>
              </a:ext>
            </a:extLst>
          </p:cNvPr>
          <p:cNvSpPr/>
          <p:nvPr/>
        </p:nvSpPr>
        <p:spPr bwMode="auto">
          <a:xfrm>
            <a:off x="449580" y="745747"/>
            <a:ext cx="11384280" cy="402336"/>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0 w 8493712"/>
              <a:gd name="connsiteY0" fmla="*/ 0 h 307777"/>
              <a:gd name="connsiteX1" fmla="*/ 8493712 w 8493712"/>
              <a:gd name="connsiteY1" fmla="*/ 0 h 307777"/>
              <a:gd name="connsiteX2" fmla="*/ 8307974 w 8493712"/>
              <a:gd name="connsiteY2" fmla="*/ 307777 h 307777"/>
              <a:gd name="connsiteX3" fmla="*/ 0 w 8493712"/>
              <a:gd name="connsiteY3" fmla="*/ 307777 h 307777"/>
              <a:gd name="connsiteX4" fmla="*/ 0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0" y="0"/>
                </a:moveTo>
                <a:lnTo>
                  <a:pt x="8493712" y="0"/>
                </a:lnTo>
                <a:lnTo>
                  <a:pt x="8307974" y="307777"/>
                </a:lnTo>
                <a:lnTo>
                  <a:pt x="0" y="307777"/>
                </a:lnTo>
                <a:lnTo>
                  <a:pt x="0"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A Wide Range Of Strategic Initiatives…</a:t>
            </a:r>
          </a:p>
        </p:txBody>
      </p:sp>
      <p:sp>
        <p:nvSpPr>
          <p:cNvPr id="32" name="Rectangle 31">
            <a:extLst>
              <a:ext uri="{FF2B5EF4-FFF2-40B4-BE49-F238E27FC236}">
                <a16:creationId xmlns:a16="http://schemas.microsoft.com/office/drawing/2014/main" id="{381E3F6D-B52B-44C3-BAC2-B9AE6DDAF9B9}"/>
              </a:ext>
            </a:extLst>
          </p:cNvPr>
          <p:cNvSpPr/>
          <p:nvPr/>
        </p:nvSpPr>
        <p:spPr>
          <a:xfrm>
            <a:off x="2313555" y="2604971"/>
            <a:ext cx="9396007" cy="1114582"/>
          </a:xfrm>
          <a:prstGeom prst="rect">
            <a:avLst/>
          </a:prstGeom>
        </p:spPr>
        <p:txBody>
          <a:bodyPr wrap="square" anchor="ctr" anchorCtr="0">
            <a:noAutofit/>
          </a:bodyPr>
          <a:lstStyle/>
          <a:p>
            <a:pPr marL="285750" indent="-285750">
              <a:spcBef>
                <a:spcPts val="300"/>
              </a:spcBef>
              <a:spcAft>
                <a:spcPts val="1200"/>
              </a:spcAft>
              <a:buFont typeface="Arial" panose="020B0604020202020204" pitchFamily="34" charset="0"/>
              <a:buChar char="•"/>
            </a:pPr>
            <a:r>
              <a:rPr lang="en-US" b="1" dirty="0">
                <a:latin typeface="Calibri" panose="020F0502020204030204" pitchFamily="34" charset="0"/>
                <a:cs typeface="Calibri" panose="020F0502020204030204" pitchFamily="34" charset="0"/>
              </a:rPr>
              <a:t>Sales +$112M VOP</a:t>
            </a:r>
          </a:p>
          <a:p>
            <a:pPr marL="285750" indent="-285750">
              <a:spcBef>
                <a:spcPts val="300"/>
              </a:spcBef>
              <a:spcAft>
                <a:spcPts val="1000"/>
              </a:spcAft>
              <a:buFont typeface="Arial" panose="020B0604020202020204" pitchFamily="34" charset="0"/>
              <a:buChar char="•"/>
            </a:pPr>
            <a:r>
              <a:rPr lang="en-US" b="1" dirty="0">
                <a:latin typeface="Calibri" panose="020F0502020204030204" pitchFamily="34" charset="0"/>
                <a:cs typeface="Calibri" panose="020F0502020204030204" pitchFamily="34" charset="0"/>
              </a:rPr>
              <a:t>$34M FY Investment</a:t>
            </a:r>
          </a:p>
        </p:txBody>
      </p:sp>
    </p:spTree>
    <p:extLst>
      <p:ext uri="{BB962C8B-B14F-4D97-AF65-F5344CB8AC3E}">
        <p14:creationId xmlns:p14="http://schemas.microsoft.com/office/powerpoint/2010/main" val="16327404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055BC9-B832-4F76-AEC5-4092B633C5B4}"/>
              </a:ext>
            </a:extLst>
          </p:cNvPr>
          <p:cNvSpPr txBox="1">
            <a:spLocks/>
          </p:cNvSpPr>
          <p:nvPr/>
        </p:nvSpPr>
        <p:spPr>
          <a:xfrm>
            <a:off x="6020655" y="4063719"/>
            <a:ext cx="6303307" cy="518266"/>
          </a:xfrm>
          <a:prstGeom prst="rect">
            <a:avLst/>
          </a:prstGeom>
        </p:spPr>
        <p:txBody>
          <a:bodyPr/>
          <a:lstStyle>
            <a:lvl1pPr algn="l" rtl="0" eaLnBrk="0" fontAlgn="base" hangingPunct="0">
              <a:spcBef>
                <a:spcPct val="0"/>
              </a:spcBef>
              <a:spcAft>
                <a:spcPct val="0"/>
              </a:spcAft>
              <a:defRPr lang="en-US" sz="2000" b="1" i="0" kern="1200" smtClean="0">
                <a:solidFill>
                  <a:schemeClr val="tx1"/>
                </a:solidFill>
                <a:latin typeface="+mj-lt"/>
                <a:ea typeface="ＭＳ Ｐゴシック" charset="-128"/>
                <a:cs typeface="Arial" pitchFamily="34" charset="0"/>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a:lstStyle>
          <a:p>
            <a:r>
              <a:rPr lang="en-US" sz="3200" dirty="0">
                <a:solidFill>
                  <a:schemeClr val="bg1"/>
                </a:solidFill>
                <a:latin typeface="+mn-lt"/>
              </a:rPr>
              <a:t>Aug YTD Actuals</a:t>
            </a:r>
          </a:p>
        </p:txBody>
      </p:sp>
    </p:spTree>
    <p:extLst>
      <p:ext uri="{BB962C8B-B14F-4D97-AF65-F5344CB8AC3E}">
        <p14:creationId xmlns:p14="http://schemas.microsoft.com/office/powerpoint/2010/main" val="23655210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F66BE32A-A4C2-48EE-853F-0671C4DE4E8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5724" y="191922"/>
            <a:ext cx="1066284" cy="426513"/>
          </a:xfrm>
          <a:prstGeom prst="rect">
            <a:avLst/>
          </a:prstGeom>
        </p:spPr>
      </p:pic>
      <p:sp>
        <p:nvSpPr>
          <p:cNvPr id="20" name="Title 1">
            <a:extLst>
              <a:ext uri="{FF2B5EF4-FFF2-40B4-BE49-F238E27FC236}">
                <a16:creationId xmlns:a16="http://schemas.microsoft.com/office/drawing/2014/main" id="{64B72108-D28A-4FAB-8FE9-B7D5ADD638BA}"/>
              </a:ext>
            </a:extLst>
          </p:cNvPr>
          <p:cNvSpPr txBox="1">
            <a:spLocks/>
          </p:cNvSpPr>
          <p:nvPr/>
        </p:nvSpPr>
        <p:spPr>
          <a:xfrm>
            <a:off x="1273792" y="86983"/>
            <a:ext cx="9846291" cy="490356"/>
          </a:xfrm>
          <a:prstGeom prst="rect">
            <a:avLst/>
          </a:prstGeom>
        </p:spPr>
        <p:txBody>
          <a:bodyPr>
            <a:noAutofit/>
          </a:bodyPr>
          <a:lstStyle>
            <a:defPPr>
              <a:defRPr lang="en-US"/>
            </a:defPPr>
            <a:lvl1pPr eaLnBrk="0" fontAlgn="base" hangingPunct="0">
              <a:spcBef>
                <a:spcPct val="0"/>
              </a:spcBef>
              <a:spcAft>
                <a:spcPct val="0"/>
              </a:spcAft>
              <a:defRPr lang="en-US" sz="3000" b="1" i="0">
                <a:latin typeface="Calibri" panose="020F0502020204030204" pitchFamily="34" charset="0"/>
                <a:ea typeface="ＭＳ Ｐゴシック" charset="-128"/>
                <a:cs typeface="Calibri" panose="020F0502020204030204" pitchFamily="34" charset="0"/>
              </a:defRPr>
            </a:lvl1pPr>
            <a:lvl2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fontAlgn="base">
              <a:spcBef>
                <a:spcPct val="0"/>
              </a:spcBef>
              <a:spcAft>
                <a:spcPct val="0"/>
              </a:spcAft>
              <a:defRPr sz="4400">
                <a:solidFill>
                  <a:schemeClr val="tx2"/>
                </a:solidFill>
                <a:latin typeface="Times" charset="0"/>
              </a:defRPr>
            </a:lvl6pPr>
            <a:lvl7pPr marL="914400" algn="ctr" fontAlgn="base">
              <a:spcBef>
                <a:spcPct val="0"/>
              </a:spcBef>
              <a:spcAft>
                <a:spcPct val="0"/>
              </a:spcAft>
              <a:defRPr sz="4400">
                <a:solidFill>
                  <a:schemeClr val="tx2"/>
                </a:solidFill>
                <a:latin typeface="Times" charset="0"/>
              </a:defRPr>
            </a:lvl7pPr>
            <a:lvl8pPr marL="1371600" algn="ctr" fontAlgn="base">
              <a:spcBef>
                <a:spcPct val="0"/>
              </a:spcBef>
              <a:spcAft>
                <a:spcPct val="0"/>
              </a:spcAft>
              <a:defRPr sz="4400">
                <a:solidFill>
                  <a:schemeClr val="tx2"/>
                </a:solidFill>
                <a:latin typeface="Times" charset="0"/>
              </a:defRPr>
            </a:lvl8pPr>
            <a:lvl9pPr marL="1828800" algn="ctr" fontAlgn="base">
              <a:spcBef>
                <a:spcPct val="0"/>
              </a:spcBef>
              <a:spcAft>
                <a:spcPct val="0"/>
              </a:spcAft>
              <a:defRPr sz="4400">
                <a:solidFill>
                  <a:schemeClr val="tx2"/>
                </a:solidFill>
                <a:latin typeface="Times"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North America Growth Investments – </a:t>
            </a:r>
            <a:r>
              <a:rPr lang="en-US" dirty="0">
                <a:solidFill>
                  <a:srgbClr val="000000"/>
                </a:solidFill>
              </a:rPr>
              <a:t>YTD</a:t>
            </a: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 Actuals</a:t>
            </a:r>
          </a:p>
        </p:txBody>
      </p:sp>
      <p:sp>
        <p:nvSpPr>
          <p:cNvPr id="2" name="Slide Number Placeholder 1">
            <a:extLst>
              <a:ext uri="{FF2B5EF4-FFF2-40B4-BE49-F238E27FC236}">
                <a16:creationId xmlns:a16="http://schemas.microsoft.com/office/drawing/2014/main" id="{E2A7297B-9D6A-4B21-81B2-61EB7AAD59B0}"/>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348F35-18D3-41DB-BC3D-8BA142A4D559}" type="slidenum">
              <a:rPr kumimoji="0" lang="en-US" sz="800" b="0" i="0" u="none" strike="noStrike" kern="1200" cap="none" spc="0" normalizeH="0" baseline="0" noProof="0" smtClean="0">
                <a:ln>
                  <a:noFill/>
                </a:ln>
                <a:solidFill>
                  <a:srgbClr val="000000"/>
                </a:solidFill>
                <a:effectLst/>
                <a:uLnTx/>
                <a:uFillTx/>
                <a:latin typeface="Arial"/>
                <a:ea typeface="ＭＳ Ｐゴシック" pitchFamily="1" charset="-128"/>
                <a:cs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srgbClr val="000000"/>
              </a:solidFill>
              <a:effectLst/>
              <a:uLnTx/>
              <a:uFillTx/>
              <a:latin typeface="Arial"/>
              <a:ea typeface="ＭＳ Ｐゴシック" pitchFamily="1" charset="-128"/>
              <a:cs typeface="Calibri" panose="020F0502020204030204" pitchFamily="34" charset="0"/>
            </a:endParaRPr>
          </a:p>
        </p:txBody>
      </p:sp>
      <p:sp>
        <p:nvSpPr>
          <p:cNvPr id="12" name="Rectangle 11">
            <a:extLst>
              <a:ext uri="{FF2B5EF4-FFF2-40B4-BE49-F238E27FC236}">
                <a16:creationId xmlns:a16="http://schemas.microsoft.com/office/drawing/2014/main" id="{C000792E-4FDD-462C-89F4-0CC8BDDBD31F}"/>
              </a:ext>
            </a:extLst>
          </p:cNvPr>
          <p:cNvSpPr/>
          <p:nvPr/>
        </p:nvSpPr>
        <p:spPr bwMode="auto">
          <a:xfrm>
            <a:off x="7909560" y="1817059"/>
            <a:ext cx="3652037" cy="443198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charset="0"/>
              <a:ea typeface="+mn-ea"/>
              <a:cs typeface="+mn-cs"/>
            </a:endParaRPr>
          </a:p>
        </p:txBody>
      </p:sp>
      <p:sp>
        <p:nvSpPr>
          <p:cNvPr id="13" name="Rectangle 12">
            <a:extLst>
              <a:ext uri="{FF2B5EF4-FFF2-40B4-BE49-F238E27FC236}">
                <a16:creationId xmlns:a16="http://schemas.microsoft.com/office/drawing/2014/main" id="{B5BF4D5A-910B-4897-B1DA-874B371D801C}"/>
              </a:ext>
            </a:extLst>
          </p:cNvPr>
          <p:cNvSpPr/>
          <p:nvPr/>
        </p:nvSpPr>
        <p:spPr bwMode="auto">
          <a:xfrm>
            <a:off x="7909560" y="1414723"/>
            <a:ext cx="3652037" cy="402336"/>
          </a:xfrm>
          <a:prstGeom prst="rect">
            <a:avLst/>
          </a:prstGeom>
          <a:solidFill>
            <a:srgbClr val="002060"/>
          </a:solidFill>
        </p:spPr>
        <p:txBody>
          <a:bodyPr anchor="ctr" anchorCtr="0"/>
          <a:lstStyle/>
          <a:p>
            <a:pPr algn="ctr" defTabSz="457200">
              <a:spcBef>
                <a:spcPct val="0"/>
              </a:spcBef>
            </a:pPr>
            <a:r>
              <a:rPr lang="en-US" sz="1600" dirty="0">
                <a:solidFill>
                  <a:schemeClr val="bg1"/>
                </a:solidFill>
                <a:latin typeface="Arial" panose="020B0604020202020204" pitchFamily="34" charset="0"/>
                <a:cs typeface="Arial" panose="020B0604020202020204" pitchFamily="34" charset="0"/>
              </a:rPr>
              <a:t>Commentary</a:t>
            </a:r>
          </a:p>
        </p:txBody>
      </p:sp>
      <p:sp>
        <p:nvSpPr>
          <p:cNvPr id="14" name="Rectangle 8">
            <a:extLst>
              <a:ext uri="{FF2B5EF4-FFF2-40B4-BE49-F238E27FC236}">
                <a16:creationId xmlns:a16="http://schemas.microsoft.com/office/drawing/2014/main" id="{7ECCA05C-5ECD-4DBA-BBBF-CD4566A4FEE8}"/>
              </a:ext>
            </a:extLst>
          </p:cNvPr>
          <p:cNvSpPr/>
          <p:nvPr/>
        </p:nvSpPr>
        <p:spPr bwMode="auto">
          <a:xfrm>
            <a:off x="449580" y="745747"/>
            <a:ext cx="11384280" cy="402336"/>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0 w 8493712"/>
              <a:gd name="connsiteY0" fmla="*/ 0 h 307777"/>
              <a:gd name="connsiteX1" fmla="*/ 8493712 w 8493712"/>
              <a:gd name="connsiteY1" fmla="*/ 0 h 307777"/>
              <a:gd name="connsiteX2" fmla="*/ 8307974 w 8493712"/>
              <a:gd name="connsiteY2" fmla="*/ 307777 h 307777"/>
              <a:gd name="connsiteX3" fmla="*/ 0 w 8493712"/>
              <a:gd name="connsiteY3" fmla="*/ 307777 h 307777"/>
              <a:gd name="connsiteX4" fmla="*/ 0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0" y="0"/>
                </a:moveTo>
                <a:lnTo>
                  <a:pt x="8493712" y="0"/>
                </a:lnTo>
                <a:lnTo>
                  <a:pt x="8307974" y="307777"/>
                </a:lnTo>
                <a:lnTo>
                  <a:pt x="0" y="307777"/>
                </a:lnTo>
                <a:lnTo>
                  <a:pt x="0"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Top Line Pressure VF7…</a:t>
            </a:r>
          </a:p>
        </p:txBody>
      </p:sp>
      <p:sp>
        <p:nvSpPr>
          <p:cNvPr id="15" name="Rectangle 6">
            <a:extLst>
              <a:ext uri="{FF2B5EF4-FFF2-40B4-BE49-F238E27FC236}">
                <a16:creationId xmlns:a16="http://schemas.microsoft.com/office/drawing/2014/main" id="{51C960B4-9DA3-4A5D-8EED-F87B4E79ABDF}"/>
              </a:ext>
            </a:extLst>
          </p:cNvPr>
          <p:cNvSpPr/>
          <p:nvPr/>
        </p:nvSpPr>
        <p:spPr bwMode="auto">
          <a:xfrm>
            <a:off x="2408568" y="6362717"/>
            <a:ext cx="8800538" cy="40233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…With Slightly Elevated Investment Activation</a:t>
            </a:r>
          </a:p>
        </p:txBody>
      </p:sp>
      <p:sp>
        <p:nvSpPr>
          <p:cNvPr id="18" name="TextBox 17">
            <a:extLst>
              <a:ext uri="{FF2B5EF4-FFF2-40B4-BE49-F238E27FC236}">
                <a16:creationId xmlns:a16="http://schemas.microsoft.com/office/drawing/2014/main" id="{DF85EC57-C5D2-464E-991F-5D8433DEC0B3}"/>
              </a:ext>
            </a:extLst>
          </p:cNvPr>
          <p:cNvSpPr txBox="1"/>
          <p:nvPr/>
        </p:nvSpPr>
        <p:spPr>
          <a:xfrm>
            <a:off x="8107679" y="1817059"/>
            <a:ext cx="3341693" cy="3200876"/>
          </a:xfrm>
          <a:prstGeom prst="rect">
            <a:avLst/>
          </a:prstGeom>
          <a:noFill/>
        </p:spPr>
        <p:txBody>
          <a:bodyPr wrap="square" rtlCol="0">
            <a:spAutoFit/>
          </a:bodyPr>
          <a:lstStyle/>
          <a:p>
            <a:pPr lvl="0">
              <a:defRPr/>
            </a:pPr>
            <a:r>
              <a:rPr lang="en-US" sz="1600" b="1" u="sng" dirty="0">
                <a:solidFill>
                  <a:srgbClr val="000000"/>
                </a:solidFill>
                <a:latin typeface="Calibri" panose="020F0502020204030204" pitchFamily="34" charset="0"/>
                <a:cs typeface="Calibri" panose="020F0502020204030204" pitchFamily="34" charset="0"/>
              </a:rPr>
              <a:t>Sales (+$12M) VF7</a:t>
            </a:r>
          </a:p>
          <a:p>
            <a:pPr marL="285750" lvl="0" indent="-285750">
              <a:buFont typeface="Arial" panose="020B0604020202020204" pitchFamily="34" charset="0"/>
              <a:buChar char="•"/>
              <a:defRPr/>
            </a:pPr>
            <a:r>
              <a:rPr lang="en-US" sz="1600" dirty="0">
                <a:solidFill>
                  <a:srgbClr val="000000"/>
                </a:solidFill>
                <a:latin typeface="Calibri" panose="020F0502020204030204" pitchFamily="34" charset="0"/>
                <a:cs typeface="Calibri" panose="020F0502020204030204" pitchFamily="34" charset="0"/>
              </a:rPr>
              <a:t>eCommerce ($15M), IRWIN | LENOX ($3M), Canada +$3M, TSC +$2M</a:t>
            </a:r>
          </a:p>
          <a:p>
            <a:pPr marR="0" lvl="0" algn="l" defTabSz="914400" rtl="0" eaLnBrk="1" fontAlgn="auto" latinLnBrk="0" hangingPunct="1">
              <a:lnSpc>
                <a:spcPct val="100000"/>
              </a:lnSpc>
              <a:spcBef>
                <a:spcPts val="0"/>
              </a:spcBef>
              <a:spcAft>
                <a:spcPts val="600"/>
              </a:spcAft>
              <a:buClrTx/>
              <a:buSzTx/>
              <a:tabLst/>
              <a:defRPr/>
            </a:pPr>
            <a:endParaRPr kumimoji="0" lang="en-US" sz="1600" b="1" i="0" u="sng"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lvl="0">
              <a:spcAft>
                <a:spcPts val="600"/>
              </a:spcAft>
              <a:defRPr/>
            </a:pPr>
            <a:r>
              <a:rPr kumimoji="0" lang="en-US" sz="1600" b="1" i="0" u="sng"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Operating Expense </a:t>
            </a:r>
            <a:r>
              <a:rPr lang="en-US" sz="1600" b="1" u="sng" dirty="0">
                <a:solidFill>
                  <a:srgbClr val="000000"/>
                </a:solidFill>
                <a:latin typeface="Calibri" panose="020F0502020204030204" pitchFamily="34" charset="0"/>
                <a:cs typeface="Calibri" panose="020F0502020204030204" pitchFamily="34" charset="0"/>
              </a:rPr>
              <a:t>+$1M VF7</a:t>
            </a:r>
            <a:endParaRPr kumimoji="0" lang="en-US" sz="1600" b="1" i="0" u="sng"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+$0.5M eCommerce Amazon Timing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0000"/>
                </a:solidFill>
                <a:latin typeface="Calibri" panose="020F0502020204030204" pitchFamily="34" charset="0"/>
                <a:cs typeface="Calibri" panose="020F0502020204030204" pitchFamily="34" charset="0"/>
              </a:rPr>
              <a:t>+$0.3M Enabling Technology Due To Incremental Anaplan Spend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lvl="0">
              <a:spcAft>
                <a:spcPts val="600"/>
              </a:spcAft>
              <a:defRPr/>
            </a:pPr>
            <a:r>
              <a:rPr lang="en-US" sz="1600" b="1" u="sng" dirty="0">
                <a:solidFill>
                  <a:srgbClr val="000000"/>
                </a:solidFill>
                <a:latin typeface="Calibri" panose="020F0502020204030204" pitchFamily="34" charset="0"/>
                <a:cs typeface="Calibri" panose="020F0502020204030204" pitchFamily="34" charset="0"/>
              </a:rPr>
              <a:t>Capital Expense Essentially Flat VF7</a:t>
            </a:r>
          </a:p>
        </p:txBody>
      </p:sp>
      <p:pic>
        <p:nvPicPr>
          <p:cNvPr id="3" name="Picture 2">
            <a:extLst>
              <a:ext uri="{FF2B5EF4-FFF2-40B4-BE49-F238E27FC236}">
                <a16:creationId xmlns:a16="http://schemas.microsoft.com/office/drawing/2014/main" id="{D0953D7A-4B3C-4516-A766-2DB096A197E1}"/>
              </a:ext>
            </a:extLst>
          </p:cNvPr>
          <p:cNvPicPr>
            <a:picLocks noChangeAspect="1"/>
          </p:cNvPicPr>
          <p:nvPr/>
        </p:nvPicPr>
        <p:blipFill>
          <a:blip r:embed="rId4"/>
          <a:stretch>
            <a:fillRect/>
          </a:stretch>
        </p:blipFill>
        <p:spPr>
          <a:xfrm>
            <a:off x="504110" y="1414723"/>
            <a:ext cx="7334250" cy="3486150"/>
          </a:xfrm>
          <a:prstGeom prst="rect">
            <a:avLst/>
          </a:prstGeom>
        </p:spPr>
      </p:pic>
    </p:spTree>
    <p:extLst>
      <p:ext uri="{BB962C8B-B14F-4D97-AF65-F5344CB8AC3E}">
        <p14:creationId xmlns:p14="http://schemas.microsoft.com/office/powerpoint/2010/main" val="185952646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GCX Regional Split - YTD Actuals</a:t>
            </a:r>
          </a:p>
        </p:txBody>
      </p:sp>
      <p:sp>
        <p:nvSpPr>
          <p:cNvPr id="8" name="Title 1">
            <a:extLst>
              <a:ext uri="{FF2B5EF4-FFF2-40B4-BE49-F238E27FC236}">
                <a16:creationId xmlns:a16="http://schemas.microsoft.com/office/drawing/2014/main" id="{CC7196F2-CA40-4549-BA3F-CCA5207045C2}"/>
              </a:ext>
            </a:extLst>
          </p:cNvPr>
          <p:cNvSpPr txBox="1">
            <a:spLocks/>
          </p:cNvSpPr>
          <p:nvPr/>
        </p:nvSpPr>
        <p:spPr>
          <a:xfrm>
            <a:off x="1273792" y="86983"/>
            <a:ext cx="9846291" cy="490356"/>
          </a:xfrm>
          <a:prstGeom prst="rect">
            <a:avLst/>
          </a:prstGeom>
        </p:spPr>
        <p:txBody>
          <a:bodyPr>
            <a:noAutofit/>
          </a:bodyPr>
          <a:lstStyle>
            <a:defPPr>
              <a:defRPr lang="en-US"/>
            </a:defPPr>
            <a:lvl1pPr eaLnBrk="0" fontAlgn="base" hangingPunct="0">
              <a:spcBef>
                <a:spcPct val="0"/>
              </a:spcBef>
              <a:spcAft>
                <a:spcPct val="0"/>
              </a:spcAft>
              <a:defRPr lang="en-US" sz="3000" b="1" i="0">
                <a:latin typeface="Calibri" panose="020F0502020204030204" pitchFamily="34" charset="0"/>
                <a:ea typeface="ＭＳ Ｐゴシック" charset="-128"/>
                <a:cs typeface="Calibri" panose="020F0502020204030204" pitchFamily="34" charset="0"/>
              </a:defRPr>
            </a:lvl1pPr>
            <a:lvl2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fontAlgn="base">
              <a:spcBef>
                <a:spcPct val="0"/>
              </a:spcBef>
              <a:spcAft>
                <a:spcPct val="0"/>
              </a:spcAft>
              <a:defRPr sz="4400">
                <a:solidFill>
                  <a:schemeClr val="tx2"/>
                </a:solidFill>
                <a:latin typeface="Times" charset="0"/>
              </a:defRPr>
            </a:lvl6pPr>
            <a:lvl7pPr marL="914400" algn="ctr" fontAlgn="base">
              <a:spcBef>
                <a:spcPct val="0"/>
              </a:spcBef>
              <a:spcAft>
                <a:spcPct val="0"/>
              </a:spcAft>
              <a:defRPr sz="4400">
                <a:solidFill>
                  <a:schemeClr val="tx2"/>
                </a:solidFill>
                <a:latin typeface="Times" charset="0"/>
              </a:defRPr>
            </a:lvl7pPr>
            <a:lvl8pPr marL="1371600" algn="ctr" fontAlgn="base">
              <a:spcBef>
                <a:spcPct val="0"/>
              </a:spcBef>
              <a:spcAft>
                <a:spcPct val="0"/>
              </a:spcAft>
              <a:defRPr sz="4400">
                <a:solidFill>
                  <a:schemeClr val="tx2"/>
                </a:solidFill>
                <a:latin typeface="Times" charset="0"/>
              </a:defRPr>
            </a:lvl8pPr>
            <a:lvl9pPr marL="1828800" algn="ctr" fontAlgn="base">
              <a:spcBef>
                <a:spcPct val="0"/>
              </a:spcBef>
              <a:spcAft>
                <a:spcPct val="0"/>
              </a:spcAft>
              <a:defRPr sz="4400">
                <a:solidFill>
                  <a:schemeClr val="tx2"/>
                </a:solidFill>
                <a:latin typeface="Times"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GCX Global Investments – </a:t>
            </a:r>
            <a:r>
              <a:rPr lang="en-US" dirty="0">
                <a:solidFill>
                  <a:srgbClr val="000000"/>
                </a:solidFill>
              </a:rPr>
              <a:t>YTD</a:t>
            </a: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 Actuals</a:t>
            </a:r>
          </a:p>
        </p:txBody>
      </p:sp>
      <p:sp>
        <p:nvSpPr>
          <p:cNvPr id="6" name="Rectangle 6">
            <a:extLst>
              <a:ext uri="{FF2B5EF4-FFF2-40B4-BE49-F238E27FC236}">
                <a16:creationId xmlns:a16="http://schemas.microsoft.com/office/drawing/2014/main" id="{F319DD51-45DC-4AE8-9A9B-FD89F7D20CBE}"/>
              </a:ext>
            </a:extLst>
          </p:cNvPr>
          <p:cNvSpPr/>
          <p:nvPr/>
        </p:nvSpPr>
        <p:spPr bwMode="auto">
          <a:xfrm>
            <a:off x="2408568" y="6362717"/>
            <a:ext cx="8800538" cy="40233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Regional Breakout Of GCX Operating Expense</a:t>
            </a:r>
          </a:p>
        </p:txBody>
      </p:sp>
      <p:pic>
        <p:nvPicPr>
          <p:cNvPr id="5" name="Picture 4">
            <a:extLst>
              <a:ext uri="{FF2B5EF4-FFF2-40B4-BE49-F238E27FC236}">
                <a16:creationId xmlns:a16="http://schemas.microsoft.com/office/drawing/2014/main" id="{44DAC81C-06CA-4C2A-AC39-48D11FE41ED4}"/>
              </a:ext>
            </a:extLst>
          </p:cNvPr>
          <p:cNvPicPr>
            <a:picLocks noChangeAspect="1"/>
          </p:cNvPicPr>
          <p:nvPr/>
        </p:nvPicPr>
        <p:blipFill>
          <a:blip r:embed="rId3"/>
          <a:stretch>
            <a:fillRect/>
          </a:stretch>
        </p:blipFill>
        <p:spPr>
          <a:xfrm>
            <a:off x="648047" y="1014066"/>
            <a:ext cx="8801100" cy="4181475"/>
          </a:xfrm>
          <a:prstGeom prst="rect">
            <a:avLst/>
          </a:prstGeom>
        </p:spPr>
      </p:pic>
      <p:sp>
        <p:nvSpPr>
          <p:cNvPr id="9" name="Rectangle 8">
            <a:extLst>
              <a:ext uri="{FF2B5EF4-FFF2-40B4-BE49-F238E27FC236}">
                <a16:creationId xmlns:a16="http://schemas.microsoft.com/office/drawing/2014/main" id="{34FBD3EC-123F-4ADA-9A4F-30037FA1D69D}"/>
              </a:ext>
            </a:extLst>
          </p:cNvPr>
          <p:cNvSpPr/>
          <p:nvPr/>
        </p:nvSpPr>
        <p:spPr bwMode="auto">
          <a:xfrm>
            <a:off x="6928392" y="1080655"/>
            <a:ext cx="1207363" cy="4024107"/>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GCX Regional Split - YTD Actuals</a:t>
            </a:r>
          </a:p>
        </p:txBody>
      </p:sp>
      <p:sp>
        <p:nvSpPr>
          <p:cNvPr id="8" name="Title 1">
            <a:extLst>
              <a:ext uri="{FF2B5EF4-FFF2-40B4-BE49-F238E27FC236}">
                <a16:creationId xmlns:a16="http://schemas.microsoft.com/office/drawing/2014/main" id="{CC7196F2-CA40-4549-BA3F-CCA5207045C2}"/>
              </a:ext>
            </a:extLst>
          </p:cNvPr>
          <p:cNvSpPr txBox="1">
            <a:spLocks/>
          </p:cNvSpPr>
          <p:nvPr/>
        </p:nvSpPr>
        <p:spPr>
          <a:xfrm>
            <a:off x="1273792" y="86983"/>
            <a:ext cx="9846291" cy="490356"/>
          </a:xfrm>
          <a:prstGeom prst="rect">
            <a:avLst/>
          </a:prstGeom>
        </p:spPr>
        <p:txBody>
          <a:bodyPr>
            <a:noAutofit/>
          </a:bodyPr>
          <a:lstStyle>
            <a:defPPr>
              <a:defRPr lang="en-US"/>
            </a:defPPr>
            <a:lvl1pPr eaLnBrk="0" fontAlgn="base" hangingPunct="0">
              <a:spcBef>
                <a:spcPct val="0"/>
              </a:spcBef>
              <a:spcAft>
                <a:spcPct val="0"/>
              </a:spcAft>
              <a:defRPr lang="en-US" sz="3000" b="1" i="0">
                <a:latin typeface="Calibri" panose="020F0502020204030204" pitchFamily="34" charset="0"/>
                <a:ea typeface="ＭＳ Ｐゴシック" charset="-128"/>
                <a:cs typeface="Calibri" panose="020F0502020204030204" pitchFamily="34" charset="0"/>
              </a:defRPr>
            </a:lvl1pPr>
            <a:lvl2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fontAlgn="base">
              <a:spcBef>
                <a:spcPct val="0"/>
              </a:spcBef>
              <a:spcAft>
                <a:spcPct val="0"/>
              </a:spcAft>
              <a:defRPr sz="4400">
                <a:solidFill>
                  <a:schemeClr val="tx2"/>
                </a:solidFill>
                <a:latin typeface="Times" charset="0"/>
              </a:defRPr>
            </a:lvl6pPr>
            <a:lvl7pPr marL="914400" algn="ctr" fontAlgn="base">
              <a:spcBef>
                <a:spcPct val="0"/>
              </a:spcBef>
              <a:spcAft>
                <a:spcPct val="0"/>
              </a:spcAft>
              <a:defRPr sz="4400">
                <a:solidFill>
                  <a:schemeClr val="tx2"/>
                </a:solidFill>
                <a:latin typeface="Times" charset="0"/>
              </a:defRPr>
            </a:lvl7pPr>
            <a:lvl8pPr marL="1371600" algn="ctr" fontAlgn="base">
              <a:spcBef>
                <a:spcPct val="0"/>
              </a:spcBef>
              <a:spcAft>
                <a:spcPct val="0"/>
              </a:spcAft>
              <a:defRPr sz="4400">
                <a:solidFill>
                  <a:schemeClr val="tx2"/>
                </a:solidFill>
                <a:latin typeface="Times" charset="0"/>
              </a:defRPr>
            </a:lvl8pPr>
            <a:lvl9pPr marL="1828800" algn="ctr" fontAlgn="base">
              <a:spcBef>
                <a:spcPct val="0"/>
              </a:spcBef>
              <a:spcAft>
                <a:spcPct val="0"/>
              </a:spcAft>
              <a:defRPr sz="4400">
                <a:solidFill>
                  <a:schemeClr val="tx2"/>
                </a:solidFill>
                <a:latin typeface="Times"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PTG Global Investments – </a:t>
            </a:r>
            <a:r>
              <a:rPr lang="en-US" dirty="0">
                <a:solidFill>
                  <a:srgbClr val="000000"/>
                </a:solidFill>
              </a:rPr>
              <a:t>YTD</a:t>
            </a: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 Actuals</a:t>
            </a:r>
          </a:p>
        </p:txBody>
      </p:sp>
      <p:sp>
        <p:nvSpPr>
          <p:cNvPr id="6" name="Rectangle 6">
            <a:extLst>
              <a:ext uri="{FF2B5EF4-FFF2-40B4-BE49-F238E27FC236}">
                <a16:creationId xmlns:a16="http://schemas.microsoft.com/office/drawing/2014/main" id="{A607D23C-D35D-4D42-8852-F68C709AE21D}"/>
              </a:ext>
            </a:extLst>
          </p:cNvPr>
          <p:cNvSpPr/>
          <p:nvPr/>
        </p:nvSpPr>
        <p:spPr bwMode="auto">
          <a:xfrm>
            <a:off x="2408568" y="6362717"/>
            <a:ext cx="8800538" cy="40233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Regional Breakout Of PTG Operating Expense</a:t>
            </a:r>
          </a:p>
        </p:txBody>
      </p:sp>
      <p:pic>
        <p:nvPicPr>
          <p:cNvPr id="2" name="Picture 1">
            <a:extLst>
              <a:ext uri="{FF2B5EF4-FFF2-40B4-BE49-F238E27FC236}">
                <a16:creationId xmlns:a16="http://schemas.microsoft.com/office/drawing/2014/main" id="{C056A892-E843-4556-BDCB-AA773131ED3F}"/>
              </a:ext>
            </a:extLst>
          </p:cNvPr>
          <p:cNvPicPr>
            <a:picLocks noChangeAspect="1"/>
          </p:cNvPicPr>
          <p:nvPr/>
        </p:nvPicPr>
        <p:blipFill>
          <a:blip r:embed="rId3"/>
          <a:stretch>
            <a:fillRect/>
          </a:stretch>
        </p:blipFill>
        <p:spPr>
          <a:xfrm>
            <a:off x="650904" y="1457896"/>
            <a:ext cx="7515225" cy="2295525"/>
          </a:xfrm>
          <a:prstGeom prst="rect">
            <a:avLst/>
          </a:prstGeom>
        </p:spPr>
      </p:pic>
      <p:sp>
        <p:nvSpPr>
          <p:cNvPr id="9" name="Rectangle 8">
            <a:extLst>
              <a:ext uri="{FF2B5EF4-FFF2-40B4-BE49-F238E27FC236}">
                <a16:creationId xmlns:a16="http://schemas.microsoft.com/office/drawing/2014/main" id="{83064071-54B8-4D13-9E20-77843BC44789}"/>
              </a:ext>
            </a:extLst>
          </p:cNvPr>
          <p:cNvSpPr/>
          <p:nvPr/>
        </p:nvSpPr>
        <p:spPr bwMode="auto">
          <a:xfrm>
            <a:off x="5733463" y="1507371"/>
            <a:ext cx="1148921" cy="218348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421248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HTAS Regional Split - YTD Actuals</a:t>
            </a:r>
          </a:p>
        </p:txBody>
      </p:sp>
      <p:sp>
        <p:nvSpPr>
          <p:cNvPr id="5" name="Title 1">
            <a:extLst>
              <a:ext uri="{FF2B5EF4-FFF2-40B4-BE49-F238E27FC236}">
                <a16:creationId xmlns:a16="http://schemas.microsoft.com/office/drawing/2014/main" id="{4F179485-A912-44DB-93D1-95EE0017DE4E}"/>
              </a:ext>
            </a:extLst>
          </p:cNvPr>
          <p:cNvSpPr txBox="1">
            <a:spLocks/>
          </p:cNvSpPr>
          <p:nvPr/>
        </p:nvSpPr>
        <p:spPr>
          <a:xfrm>
            <a:off x="1273792" y="86983"/>
            <a:ext cx="9846291" cy="490356"/>
          </a:xfrm>
          <a:prstGeom prst="rect">
            <a:avLst/>
          </a:prstGeom>
        </p:spPr>
        <p:txBody>
          <a:bodyPr>
            <a:noAutofit/>
          </a:bodyPr>
          <a:lstStyle>
            <a:defPPr>
              <a:defRPr lang="en-US"/>
            </a:defPPr>
            <a:lvl1pPr eaLnBrk="0" fontAlgn="base" hangingPunct="0">
              <a:spcBef>
                <a:spcPct val="0"/>
              </a:spcBef>
              <a:spcAft>
                <a:spcPct val="0"/>
              </a:spcAft>
              <a:defRPr lang="en-US" sz="3000" b="1" i="0">
                <a:latin typeface="Calibri" panose="020F0502020204030204" pitchFamily="34" charset="0"/>
                <a:ea typeface="ＭＳ Ｐゴシック" charset="-128"/>
                <a:cs typeface="Calibri" panose="020F0502020204030204" pitchFamily="34" charset="0"/>
              </a:defRPr>
            </a:lvl1pPr>
            <a:lvl2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fontAlgn="base">
              <a:spcBef>
                <a:spcPct val="0"/>
              </a:spcBef>
              <a:spcAft>
                <a:spcPct val="0"/>
              </a:spcAft>
              <a:defRPr sz="4400">
                <a:solidFill>
                  <a:schemeClr val="tx2"/>
                </a:solidFill>
                <a:latin typeface="Times" charset="0"/>
              </a:defRPr>
            </a:lvl6pPr>
            <a:lvl7pPr marL="914400" algn="ctr" fontAlgn="base">
              <a:spcBef>
                <a:spcPct val="0"/>
              </a:spcBef>
              <a:spcAft>
                <a:spcPct val="0"/>
              </a:spcAft>
              <a:defRPr sz="4400">
                <a:solidFill>
                  <a:schemeClr val="tx2"/>
                </a:solidFill>
                <a:latin typeface="Times" charset="0"/>
              </a:defRPr>
            </a:lvl7pPr>
            <a:lvl8pPr marL="1371600" algn="ctr" fontAlgn="base">
              <a:spcBef>
                <a:spcPct val="0"/>
              </a:spcBef>
              <a:spcAft>
                <a:spcPct val="0"/>
              </a:spcAft>
              <a:defRPr sz="4400">
                <a:solidFill>
                  <a:schemeClr val="tx2"/>
                </a:solidFill>
                <a:latin typeface="Times" charset="0"/>
              </a:defRPr>
            </a:lvl8pPr>
            <a:lvl9pPr marL="1828800" algn="ctr" fontAlgn="base">
              <a:spcBef>
                <a:spcPct val="0"/>
              </a:spcBef>
              <a:spcAft>
                <a:spcPct val="0"/>
              </a:spcAft>
              <a:defRPr sz="4400">
                <a:solidFill>
                  <a:schemeClr val="tx2"/>
                </a:solidFill>
                <a:latin typeface="Times"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HTAS Global Investments – </a:t>
            </a:r>
            <a:r>
              <a:rPr lang="en-US" dirty="0">
                <a:solidFill>
                  <a:srgbClr val="000000"/>
                </a:solidFill>
              </a:rPr>
              <a:t>YTD</a:t>
            </a: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 Actuals</a:t>
            </a:r>
          </a:p>
        </p:txBody>
      </p:sp>
      <p:sp>
        <p:nvSpPr>
          <p:cNvPr id="7" name="Rectangle 6">
            <a:extLst>
              <a:ext uri="{FF2B5EF4-FFF2-40B4-BE49-F238E27FC236}">
                <a16:creationId xmlns:a16="http://schemas.microsoft.com/office/drawing/2014/main" id="{44468D5E-11E5-47AA-B08C-951580C06964}"/>
              </a:ext>
            </a:extLst>
          </p:cNvPr>
          <p:cNvSpPr/>
          <p:nvPr/>
        </p:nvSpPr>
        <p:spPr bwMode="auto">
          <a:xfrm>
            <a:off x="2408568" y="6362717"/>
            <a:ext cx="8800538" cy="40233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Regional Breakout Of HTAS Operating Expense</a:t>
            </a:r>
          </a:p>
        </p:txBody>
      </p:sp>
      <p:pic>
        <p:nvPicPr>
          <p:cNvPr id="8" name="Picture 7">
            <a:extLst>
              <a:ext uri="{FF2B5EF4-FFF2-40B4-BE49-F238E27FC236}">
                <a16:creationId xmlns:a16="http://schemas.microsoft.com/office/drawing/2014/main" id="{66C7A629-AE4A-4C9B-A9D9-1FDBDCF59C5D}"/>
              </a:ext>
            </a:extLst>
          </p:cNvPr>
          <p:cNvPicPr>
            <a:picLocks noChangeAspect="1"/>
          </p:cNvPicPr>
          <p:nvPr/>
        </p:nvPicPr>
        <p:blipFill>
          <a:blip r:embed="rId3"/>
          <a:stretch>
            <a:fillRect/>
          </a:stretch>
        </p:blipFill>
        <p:spPr>
          <a:xfrm>
            <a:off x="1029739" y="1326486"/>
            <a:ext cx="7505700" cy="3190875"/>
          </a:xfrm>
          <a:prstGeom prst="rect">
            <a:avLst/>
          </a:prstGeom>
        </p:spPr>
      </p:pic>
      <p:sp>
        <p:nvSpPr>
          <p:cNvPr id="9" name="Rectangle 8">
            <a:extLst>
              <a:ext uri="{FF2B5EF4-FFF2-40B4-BE49-F238E27FC236}">
                <a16:creationId xmlns:a16="http://schemas.microsoft.com/office/drawing/2014/main" id="{C319D8E5-96B1-443E-B59B-5776EA9E4296}"/>
              </a:ext>
            </a:extLst>
          </p:cNvPr>
          <p:cNvSpPr/>
          <p:nvPr/>
        </p:nvSpPr>
        <p:spPr bwMode="auto">
          <a:xfrm>
            <a:off x="6096000" y="1345316"/>
            <a:ext cx="1160607" cy="3178206"/>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OPG Regional Split - YTD Actuals</a:t>
            </a:r>
          </a:p>
        </p:txBody>
      </p:sp>
      <p:sp>
        <p:nvSpPr>
          <p:cNvPr id="5" name="Title 1">
            <a:extLst>
              <a:ext uri="{FF2B5EF4-FFF2-40B4-BE49-F238E27FC236}">
                <a16:creationId xmlns:a16="http://schemas.microsoft.com/office/drawing/2014/main" id="{FD1CE18E-67D0-4A40-8208-442727C7AC4C}"/>
              </a:ext>
            </a:extLst>
          </p:cNvPr>
          <p:cNvSpPr txBox="1">
            <a:spLocks/>
          </p:cNvSpPr>
          <p:nvPr/>
        </p:nvSpPr>
        <p:spPr>
          <a:xfrm>
            <a:off x="1273792" y="86983"/>
            <a:ext cx="9846291" cy="490356"/>
          </a:xfrm>
          <a:prstGeom prst="rect">
            <a:avLst/>
          </a:prstGeom>
        </p:spPr>
        <p:txBody>
          <a:bodyPr>
            <a:noAutofit/>
          </a:bodyPr>
          <a:lstStyle>
            <a:defPPr>
              <a:defRPr lang="en-US"/>
            </a:defPPr>
            <a:lvl1pPr eaLnBrk="0" fontAlgn="base" hangingPunct="0">
              <a:spcBef>
                <a:spcPct val="0"/>
              </a:spcBef>
              <a:spcAft>
                <a:spcPct val="0"/>
              </a:spcAft>
              <a:defRPr lang="en-US" sz="3000" b="1" i="0">
                <a:latin typeface="Calibri" panose="020F0502020204030204" pitchFamily="34" charset="0"/>
                <a:ea typeface="ＭＳ Ｐゴシック" charset="-128"/>
                <a:cs typeface="Calibri" panose="020F0502020204030204" pitchFamily="34" charset="0"/>
              </a:defRPr>
            </a:lvl1pPr>
            <a:lvl2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fontAlgn="base">
              <a:spcBef>
                <a:spcPct val="0"/>
              </a:spcBef>
              <a:spcAft>
                <a:spcPct val="0"/>
              </a:spcAft>
              <a:defRPr sz="4400">
                <a:solidFill>
                  <a:schemeClr val="tx2"/>
                </a:solidFill>
                <a:latin typeface="Times" charset="0"/>
              </a:defRPr>
            </a:lvl6pPr>
            <a:lvl7pPr marL="914400" algn="ctr" fontAlgn="base">
              <a:spcBef>
                <a:spcPct val="0"/>
              </a:spcBef>
              <a:spcAft>
                <a:spcPct val="0"/>
              </a:spcAft>
              <a:defRPr sz="4400">
                <a:solidFill>
                  <a:schemeClr val="tx2"/>
                </a:solidFill>
                <a:latin typeface="Times" charset="0"/>
              </a:defRPr>
            </a:lvl7pPr>
            <a:lvl8pPr marL="1371600" algn="ctr" fontAlgn="base">
              <a:spcBef>
                <a:spcPct val="0"/>
              </a:spcBef>
              <a:spcAft>
                <a:spcPct val="0"/>
              </a:spcAft>
              <a:defRPr sz="4400">
                <a:solidFill>
                  <a:schemeClr val="tx2"/>
                </a:solidFill>
                <a:latin typeface="Times" charset="0"/>
              </a:defRPr>
            </a:lvl8pPr>
            <a:lvl9pPr marL="1828800" algn="ctr" fontAlgn="base">
              <a:spcBef>
                <a:spcPct val="0"/>
              </a:spcBef>
              <a:spcAft>
                <a:spcPct val="0"/>
              </a:spcAft>
              <a:defRPr sz="4400">
                <a:solidFill>
                  <a:schemeClr val="tx2"/>
                </a:solidFill>
                <a:latin typeface="Times"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OPG Global Investments – </a:t>
            </a:r>
            <a:r>
              <a:rPr lang="en-US" dirty="0">
                <a:solidFill>
                  <a:srgbClr val="000000"/>
                </a:solidFill>
              </a:rPr>
              <a:t>YTD</a:t>
            </a:r>
            <a:r>
              <a:rPr kumimoji="0" lang="en-US" sz="3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 Actuals</a:t>
            </a:r>
          </a:p>
        </p:txBody>
      </p:sp>
      <p:sp>
        <p:nvSpPr>
          <p:cNvPr id="7" name="Rectangle 6">
            <a:extLst>
              <a:ext uri="{FF2B5EF4-FFF2-40B4-BE49-F238E27FC236}">
                <a16:creationId xmlns:a16="http://schemas.microsoft.com/office/drawing/2014/main" id="{ABB977A6-6A45-4315-AD3D-D723E889833F}"/>
              </a:ext>
            </a:extLst>
          </p:cNvPr>
          <p:cNvSpPr/>
          <p:nvPr/>
        </p:nvSpPr>
        <p:spPr bwMode="auto">
          <a:xfrm>
            <a:off x="2408568" y="6362717"/>
            <a:ext cx="8800538" cy="402335"/>
          </a:xfrm>
          <a:custGeom>
            <a:avLst/>
            <a:gdLst>
              <a:gd name="connsiteX0" fmla="*/ 0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0 w 8493712"/>
              <a:gd name="connsiteY4" fmla="*/ 0 h 307777"/>
              <a:gd name="connsiteX0" fmla="*/ 192881 w 8493712"/>
              <a:gd name="connsiteY0" fmla="*/ 0 h 307777"/>
              <a:gd name="connsiteX1" fmla="*/ 8493712 w 8493712"/>
              <a:gd name="connsiteY1" fmla="*/ 0 h 307777"/>
              <a:gd name="connsiteX2" fmla="*/ 8493712 w 8493712"/>
              <a:gd name="connsiteY2" fmla="*/ 307777 h 307777"/>
              <a:gd name="connsiteX3" fmla="*/ 0 w 8493712"/>
              <a:gd name="connsiteY3" fmla="*/ 307777 h 307777"/>
              <a:gd name="connsiteX4" fmla="*/ 192881 w 8493712"/>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712" h="307777">
                <a:moveTo>
                  <a:pt x="192881" y="0"/>
                </a:moveTo>
                <a:lnTo>
                  <a:pt x="8493712" y="0"/>
                </a:lnTo>
                <a:lnTo>
                  <a:pt x="8493712" y="307777"/>
                </a:lnTo>
                <a:lnTo>
                  <a:pt x="0" y="307777"/>
                </a:lnTo>
                <a:lnTo>
                  <a:pt x="192881" y="0"/>
                </a:lnTo>
                <a:close/>
              </a:path>
            </a:pathLst>
          </a:custGeom>
          <a:solidFill>
            <a:srgbClr val="FFDB0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18288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1" kern="0" dirty="0">
                <a:latin typeface="Calibri" panose="020F0502020204030204" pitchFamily="34" charset="0"/>
                <a:cs typeface="Calibri" panose="020F0502020204030204" pitchFamily="34" charset="0"/>
              </a:rPr>
              <a:t>Regional Breakout Of OPG Operating Expense</a:t>
            </a:r>
          </a:p>
        </p:txBody>
      </p:sp>
      <p:pic>
        <p:nvPicPr>
          <p:cNvPr id="2" name="Picture 1">
            <a:extLst>
              <a:ext uri="{FF2B5EF4-FFF2-40B4-BE49-F238E27FC236}">
                <a16:creationId xmlns:a16="http://schemas.microsoft.com/office/drawing/2014/main" id="{0A3AD1AC-5C14-413A-A8E3-A4AA1EB79925}"/>
              </a:ext>
            </a:extLst>
          </p:cNvPr>
          <p:cNvPicPr>
            <a:picLocks noChangeAspect="1"/>
          </p:cNvPicPr>
          <p:nvPr/>
        </p:nvPicPr>
        <p:blipFill>
          <a:blip r:embed="rId3"/>
          <a:stretch>
            <a:fillRect/>
          </a:stretch>
        </p:blipFill>
        <p:spPr>
          <a:xfrm>
            <a:off x="800620" y="1589146"/>
            <a:ext cx="6534150" cy="1609725"/>
          </a:xfrm>
          <a:prstGeom prst="rect">
            <a:avLst/>
          </a:prstGeom>
        </p:spPr>
      </p:pic>
      <p:sp>
        <p:nvSpPr>
          <p:cNvPr id="8" name="Rectangle 7">
            <a:extLst>
              <a:ext uri="{FF2B5EF4-FFF2-40B4-BE49-F238E27FC236}">
                <a16:creationId xmlns:a16="http://schemas.microsoft.com/office/drawing/2014/main" id="{52CBDE09-3EB3-4EF0-AEB8-08A003938105}"/>
              </a:ext>
            </a:extLst>
          </p:cNvPr>
          <p:cNvSpPr/>
          <p:nvPr/>
        </p:nvSpPr>
        <p:spPr bwMode="auto">
          <a:xfrm>
            <a:off x="4847267" y="1634969"/>
            <a:ext cx="1169485" cy="1518081"/>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055BC9-B832-4F76-AEC5-4092B633C5B4}"/>
              </a:ext>
            </a:extLst>
          </p:cNvPr>
          <p:cNvSpPr txBox="1">
            <a:spLocks/>
          </p:cNvSpPr>
          <p:nvPr/>
        </p:nvSpPr>
        <p:spPr>
          <a:xfrm>
            <a:off x="6020655" y="4063719"/>
            <a:ext cx="6303307" cy="518266"/>
          </a:xfrm>
          <a:prstGeom prst="rect">
            <a:avLst/>
          </a:prstGeom>
        </p:spPr>
        <p:txBody>
          <a:bodyPr/>
          <a:lstStyle>
            <a:lvl1pPr algn="l" rtl="0" eaLnBrk="0" fontAlgn="base" hangingPunct="0">
              <a:spcBef>
                <a:spcPct val="0"/>
              </a:spcBef>
              <a:spcAft>
                <a:spcPct val="0"/>
              </a:spcAft>
              <a:defRPr lang="en-US" sz="2000" b="1" i="0" kern="1200" smtClean="0">
                <a:solidFill>
                  <a:schemeClr val="tx1"/>
                </a:solidFill>
                <a:latin typeface="+mj-lt"/>
                <a:ea typeface="ＭＳ Ｐゴシック" charset="-128"/>
                <a:cs typeface="Arial" pitchFamily="34" charset="0"/>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a:lstStyle>
          <a:p>
            <a:r>
              <a:rPr lang="en-US" sz="3200" dirty="0">
                <a:solidFill>
                  <a:schemeClr val="bg1"/>
                </a:solidFill>
                <a:latin typeface="+mn-lt"/>
              </a:rPr>
              <a:t>F7 FY Outlook</a:t>
            </a:r>
          </a:p>
        </p:txBody>
      </p:sp>
    </p:spTree>
    <p:extLst>
      <p:ext uri="{BB962C8B-B14F-4D97-AF65-F5344CB8AC3E}">
        <p14:creationId xmlns:p14="http://schemas.microsoft.com/office/powerpoint/2010/main" val="2186156869"/>
      </p:ext>
    </p:extLst>
  </p:cSld>
  <p:clrMapOvr>
    <a:masterClrMapping/>
  </p:clrMapOvr>
  <p:transition>
    <p:fade/>
  </p:transition>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Blank Presentation">
  <a:themeElements>
    <a:clrScheme name="Stanley Black &amp; Decker">
      <a:dk1>
        <a:srgbClr val="000000"/>
      </a:dk1>
      <a:lt1>
        <a:srgbClr val="FFFFFF"/>
      </a:lt1>
      <a:dk2>
        <a:srgbClr val="000000"/>
      </a:dk2>
      <a:lt2>
        <a:srgbClr val="969696"/>
      </a:lt2>
      <a:accent1>
        <a:srgbClr val="FFD20A"/>
      </a:accent1>
      <a:accent2>
        <a:srgbClr val="009AC7"/>
      </a:accent2>
      <a:accent3>
        <a:srgbClr val="919195"/>
      </a:accent3>
      <a:accent4>
        <a:srgbClr val="C8C8CA"/>
      </a:accent4>
      <a:accent5>
        <a:srgbClr val="003366"/>
      </a:accent5>
      <a:accent6>
        <a:srgbClr val="FBE188"/>
      </a:accent6>
      <a:hlink>
        <a:srgbClr val="009AC7"/>
      </a:hlink>
      <a:folHlink>
        <a:srgbClr val="009AC7"/>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B33E8129C8BE4DB84AF72F51E888B3" ma:contentTypeVersion="8" ma:contentTypeDescription="Create a new document." ma:contentTypeScope="" ma:versionID="e623b761d9df8ccc1ceb691f90b36e14">
  <xsd:schema xmlns:xsd="http://www.w3.org/2001/XMLSchema" xmlns:xs="http://www.w3.org/2001/XMLSchema" xmlns:p="http://schemas.microsoft.com/office/2006/metadata/properties" xmlns:ns3="fc06f657-8d65-4cc2-9653-8a0aab5302a7" xmlns:ns4="db680810-d5ab-4ce7-acf3-d42db59f9cd7" targetNamespace="http://schemas.microsoft.com/office/2006/metadata/properties" ma:root="true" ma:fieldsID="b7dcc41ed00acb375a64d4095cdef496" ns3:_="" ns4:_="">
    <xsd:import namespace="fc06f657-8d65-4cc2-9653-8a0aab5302a7"/>
    <xsd:import namespace="db680810-d5ab-4ce7-acf3-d42db59f9cd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06f657-8d65-4cc2-9653-8a0aab5302a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680810-d5ab-4ce7-acf3-d42db59f9cd7"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C7C86F-14F9-42D3-97B8-E136B8C3470F}">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db680810-d5ab-4ce7-acf3-d42db59f9cd7"/>
    <ds:schemaRef ds:uri="fc06f657-8d65-4cc2-9653-8a0aab5302a7"/>
    <ds:schemaRef ds:uri="http://www.w3.org/XML/1998/namespace"/>
  </ds:schemaRefs>
</ds:datastoreItem>
</file>

<file path=customXml/itemProps2.xml><?xml version="1.0" encoding="utf-8"?>
<ds:datastoreItem xmlns:ds="http://schemas.openxmlformats.org/officeDocument/2006/customXml" ds:itemID="{C0682798-1A5B-4985-9451-907D21FE85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06f657-8d65-4cc2-9653-8a0aab5302a7"/>
    <ds:schemaRef ds:uri="db680810-d5ab-4ce7-acf3-d42db59f9c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5AD956-DE6F-40B3-8CFD-92C65A520E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19686</TotalTime>
  <Words>911</Words>
  <Application>Microsoft Office PowerPoint</Application>
  <PresentationFormat>Widescreen</PresentationFormat>
  <Paragraphs>276</Paragraphs>
  <Slides>17</Slides>
  <Notes>14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Calibri</vt:lpstr>
      <vt:lpstr>Times</vt:lpstr>
      <vt:lpstr>1_Custom Design</vt:lpstr>
      <vt:lpstr>8_Blank Presentation</vt:lpstr>
      <vt:lpstr>PowerPoint Presentation</vt:lpstr>
      <vt:lpstr>PowerPoint Presentation</vt:lpstr>
      <vt:lpstr>PowerPoint Presentation</vt:lpstr>
      <vt:lpstr>PowerPoint Presentation</vt:lpstr>
      <vt:lpstr>GCX Regional Split - YTD Actuals</vt:lpstr>
      <vt:lpstr>GCX Regional Split - YTD Actuals</vt:lpstr>
      <vt:lpstr>HTAS Regional Split - YTD Actuals</vt:lpstr>
      <vt:lpstr>OPG Regional Split - YTD Actuals</vt:lpstr>
      <vt:lpstr>PowerPoint Presentation</vt:lpstr>
      <vt:lpstr>PowerPoint Presentation</vt:lpstr>
      <vt:lpstr>GCX Regional Split - FY Outlook</vt:lpstr>
      <vt:lpstr>PTG Regional Split - FY Outlook</vt:lpstr>
      <vt:lpstr>HTAS Regional Split - FY Outlook</vt:lpstr>
      <vt:lpstr>OPG Regional Split - FY Outlook</vt:lpstr>
      <vt:lpstr>Project Plan</vt:lpstr>
      <vt:lpstr>Hiring Strategy</vt:lpstr>
      <vt:lpstr>Growth Dashboard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Cannon, Chris</dc:creator>
  <cp:lastModifiedBy>Garcia, Andres</cp:lastModifiedBy>
  <cp:revision>452</cp:revision>
  <cp:lastPrinted>2021-02-22T17:33:07Z</cp:lastPrinted>
  <dcterms:created xsi:type="dcterms:W3CDTF">2020-08-21T12:50:15Z</dcterms:created>
  <dcterms:modified xsi:type="dcterms:W3CDTF">2021-09-16T02:33:57Z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0x010100E7B33E8129C8BE4DB84AF72F51E888B3</vt:lpwstr>
  </property>
</Properties>
</file>